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4" r:id="rId1"/>
  </p:sldMasterIdLst>
  <p:notesMasterIdLst>
    <p:notesMasterId r:id="rId30"/>
  </p:notesMasterIdLst>
  <p:sldIdLst>
    <p:sldId id="314" r:id="rId2"/>
    <p:sldId id="315" r:id="rId3"/>
    <p:sldId id="283" r:id="rId4"/>
    <p:sldId id="316" r:id="rId5"/>
    <p:sldId id="257" r:id="rId6"/>
    <p:sldId id="259" r:id="rId7"/>
    <p:sldId id="301" r:id="rId8"/>
    <p:sldId id="302" r:id="rId9"/>
    <p:sldId id="299" r:id="rId10"/>
    <p:sldId id="285" r:id="rId11"/>
    <p:sldId id="303" r:id="rId12"/>
    <p:sldId id="310" r:id="rId13"/>
    <p:sldId id="311" r:id="rId14"/>
    <p:sldId id="312" r:id="rId15"/>
    <p:sldId id="313" r:id="rId16"/>
    <p:sldId id="286" r:id="rId17"/>
    <p:sldId id="300" r:id="rId18"/>
    <p:sldId id="287" r:id="rId19"/>
    <p:sldId id="288" r:id="rId20"/>
    <p:sldId id="289" r:id="rId21"/>
    <p:sldId id="290" r:id="rId22"/>
    <p:sldId id="291" r:id="rId23"/>
    <p:sldId id="292" r:id="rId24"/>
    <p:sldId id="293" r:id="rId25"/>
    <p:sldId id="294" r:id="rId26"/>
    <p:sldId id="295" r:id="rId27"/>
    <p:sldId id="261" r:id="rId28"/>
    <p:sldId id="282" r:id="rId2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E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41322" autoAdjust="0"/>
    <p:restoredTop sz="82638" autoAdjust="0"/>
  </p:normalViewPr>
  <p:slideViewPr>
    <p:cSldViewPr>
      <p:cViewPr varScale="1">
        <p:scale>
          <a:sx n="84" d="100"/>
          <a:sy n="84" d="100"/>
        </p:scale>
        <p:origin x="440" y="176"/>
      </p:cViewPr>
      <p:guideLst>
        <p:guide orient="horz" pos="2160"/>
        <p:guide pos="2880"/>
      </p:guideLst>
    </p:cSldViewPr>
  </p:slideViewPr>
  <p:notesTextViewPr>
    <p:cViewPr>
      <p:scale>
        <a:sx n="1" d="1"/>
        <a:sy n="1" d="1"/>
      </p:scale>
      <p:origin x="0" y="0"/>
    </p:cViewPr>
  </p:notesTextViewPr>
  <p:notesViewPr>
    <p:cSldViewPr>
      <p:cViewPr varScale="1">
        <p:scale>
          <a:sx n="51" d="100"/>
          <a:sy n="51" d="100"/>
        </p:scale>
        <p:origin x="-1938" y="-8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012175D-4EF8-4089-B821-6DFB1966D57C}" type="datetimeFigureOut">
              <a:rPr lang="en-US" smtClean="0"/>
              <a:t>11/13/18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C7F865D-B50B-4B2F-AB0E-DA757A876BAD}" type="slidenum">
              <a:rPr lang="en-US" smtClean="0"/>
              <a:t>‹#›</a:t>
            </a:fld>
            <a:endParaRPr lang="en-US"/>
          </a:p>
        </p:txBody>
      </p:sp>
    </p:spTree>
    <p:extLst>
      <p:ext uri="{BB962C8B-B14F-4D97-AF65-F5344CB8AC3E}">
        <p14:creationId xmlns:p14="http://schemas.microsoft.com/office/powerpoint/2010/main" val="28557316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noProof="0" dirty="0"/>
              <a:t>Teams and organizations face many challenges and it is inevitable that conflicts will naturally arise. We define </a:t>
            </a:r>
            <a:r>
              <a:rPr lang="en-US" b="1" noProof="0" dirty="0"/>
              <a:t>conflict</a:t>
            </a:r>
            <a:r>
              <a:rPr lang="en-US" noProof="0" dirty="0"/>
              <a:t> as a clash between individuals or groups due to different opinions, thought processes, and perceptions. As a member of an organization you will probably have opinions that differ at times from those of other teams or individuals. Sometimes such disagreements and clashes can make us feel uncomfortable. But does this mean all conflict is bad? Not necessarily. There are times when conflict actually helps teams and organizations be more creative and innovative.</a:t>
            </a:r>
          </a:p>
        </p:txBody>
      </p:sp>
      <p:sp>
        <p:nvSpPr>
          <p:cNvPr id="4" name="Slide Number Placeholder 3"/>
          <p:cNvSpPr>
            <a:spLocks noGrp="1"/>
          </p:cNvSpPr>
          <p:nvPr>
            <p:ph type="sldNum" sz="quarter" idx="10"/>
          </p:nvPr>
        </p:nvSpPr>
        <p:spPr/>
        <p:txBody>
          <a:bodyPr/>
          <a:lstStyle/>
          <a:p>
            <a:fld id="{6C7F865D-B50B-4B2F-AB0E-DA757A876BAD}" type="slidenum">
              <a:rPr lang="en-US" smtClean="0"/>
              <a:t>5</a:t>
            </a:fld>
            <a:endParaRPr lang="en-US"/>
          </a:p>
        </p:txBody>
      </p:sp>
    </p:spTree>
    <p:extLst>
      <p:ext uri="{BB962C8B-B14F-4D97-AF65-F5344CB8AC3E}">
        <p14:creationId xmlns:p14="http://schemas.microsoft.com/office/powerpoint/2010/main" val="38546417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hangingPunct="0"/>
            <a:r>
              <a:rPr lang="en-US" noProof="0" dirty="0"/>
              <a:t>The three main types of conflict in organizations are task conflict, relationship conflict, and process conflict.</a:t>
            </a:r>
          </a:p>
          <a:p>
            <a:r>
              <a:rPr lang="en-US" b="1" noProof="0" dirty="0"/>
              <a:t>Task conflict </a:t>
            </a:r>
            <a:r>
              <a:rPr lang="en-US" noProof="0" dirty="0"/>
              <a:t>refers to a clash between individuals about the direction, content, or goals of a work assignment. </a:t>
            </a:r>
            <a:r>
              <a:rPr lang="en-US" b="1" noProof="0" dirty="0"/>
              <a:t>Relationship conflict </a:t>
            </a:r>
            <a:r>
              <a:rPr lang="en-US" noProof="0" dirty="0"/>
              <a:t>is the clash in personality between one or more individuals in the workplace. This type of conflict can be useful in resolving disputes if the parties are willing to communicate in a constructive and effective way.</a:t>
            </a:r>
          </a:p>
          <a:p>
            <a:r>
              <a:rPr lang="en-US" b="1" noProof="0" dirty="0"/>
              <a:t>Process conflict</a:t>
            </a:r>
            <a:r>
              <a:rPr lang="en-US" noProof="0" dirty="0"/>
              <a:t> refers to the clash in viewpoints about how to carry out work. Like task conflict, process conflict can be beneficial to organizations as long as it operates at a low level.</a:t>
            </a:r>
          </a:p>
        </p:txBody>
      </p:sp>
      <p:sp>
        <p:nvSpPr>
          <p:cNvPr id="4" name="Slide Number Placeholder 3"/>
          <p:cNvSpPr>
            <a:spLocks noGrp="1"/>
          </p:cNvSpPr>
          <p:nvPr>
            <p:ph type="sldNum" sz="quarter" idx="10"/>
          </p:nvPr>
        </p:nvSpPr>
        <p:spPr/>
        <p:txBody>
          <a:bodyPr/>
          <a:lstStyle/>
          <a:p>
            <a:fld id="{6C7F865D-B50B-4B2F-AB0E-DA757A876BAD}" type="slidenum">
              <a:rPr lang="en-US" smtClean="0"/>
              <a:t>6</a:t>
            </a:fld>
            <a:endParaRPr lang="en-US"/>
          </a:p>
        </p:txBody>
      </p:sp>
    </p:spTree>
    <p:extLst>
      <p:ext uri="{BB962C8B-B14F-4D97-AF65-F5344CB8AC3E}">
        <p14:creationId xmlns:p14="http://schemas.microsoft.com/office/powerpoint/2010/main" val="22017783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7"/>
          <p:cNvSpPr>
            <a:spLocks noGrp="1"/>
          </p:cNvSpPr>
          <p:nvPr>
            <p:ph type="sldNum" sz="quarter" idx="5"/>
          </p:nvPr>
        </p:nvSpPr>
        <p:spPr>
          <a:noFill/>
        </p:spPr>
        <p:txBody>
          <a:bodyPr/>
          <a:lstStyle/>
          <a:p>
            <a:fld id="{DF5FD9AE-7C68-419B-90C3-B5659602DB04}" type="slidenum">
              <a:rPr lang="en-US" smtClean="0">
                <a:latin typeface="Tahoma" pitchFamily="34" charset="0"/>
                <a:ea typeface="ヒラギノ角ゴ Pro W3"/>
                <a:cs typeface="ヒラギノ角ゴ Pro W3"/>
              </a:rPr>
              <a:pPr/>
              <a:t>7</a:t>
            </a:fld>
            <a:endParaRPr lang="en-US">
              <a:latin typeface="Tahoma" pitchFamily="34" charset="0"/>
              <a:ea typeface="ヒラギノ角ゴ Pro W3"/>
              <a:cs typeface="ヒラギノ角ゴ Pro W3"/>
            </a:endParaRPr>
          </a:p>
        </p:txBody>
      </p:sp>
      <p:sp>
        <p:nvSpPr>
          <p:cNvPr id="24578" name="Rectangle 2"/>
          <p:cNvSpPr>
            <a:spLocks noGrp="1" noRot="1" noChangeAspect="1" noChangeArrowheads="1" noTextEdit="1"/>
          </p:cNvSpPr>
          <p:nvPr>
            <p:ph type="sldImg"/>
          </p:nvPr>
        </p:nvSpPr>
        <p:spPr>
          <a:ln/>
        </p:spPr>
      </p:sp>
      <p:sp>
        <p:nvSpPr>
          <p:cNvPr id="24579" name="Rectangle 3"/>
          <p:cNvSpPr>
            <a:spLocks noGrp="1"/>
          </p:cNvSpPr>
          <p:nvPr>
            <p:ph type="body" idx="1"/>
          </p:nvPr>
        </p:nvSpPr>
        <p:spPr>
          <a:noFill/>
          <a:ln w="9525"/>
        </p:spPr>
        <p:txBody>
          <a:bodyPr/>
          <a:lstStyle/>
          <a:p>
            <a:endParaRPr lang="en-US">
              <a:latin typeface="Gill Sans"/>
              <a:ea typeface="ＭＳ Ｐゴシック"/>
              <a:cs typeface="ＭＳ Ｐゴシック"/>
            </a:endParaRPr>
          </a:p>
        </p:txBody>
      </p:sp>
    </p:spTree>
    <p:extLst>
      <p:ext uri="{BB962C8B-B14F-4D97-AF65-F5344CB8AC3E}">
        <p14:creationId xmlns:p14="http://schemas.microsoft.com/office/powerpoint/2010/main" val="13294140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7"/>
          <p:cNvSpPr>
            <a:spLocks noGrp="1"/>
          </p:cNvSpPr>
          <p:nvPr>
            <p:ph type="sldNum" sz="quarter" idx="5"/>
          </p:nvPr>
        </p:nvSpPr>
        <p:spPr>
          <a:noFill/>
        </p:spPr>
        <p:txBody>
          <a:bodyPr/>
          <a:lstStyle/>
          <a:p>
            <a:fld id="{7CDF62F3-760C-4FE9-BB69-5ABC2FC06FF7}" type="slidenum">
              <a:rPr lang="en-US" smtClean="0">
                <a:latin typeface="Tahoma" pitchFamily="34" charset="0"/>
                <a:ea typeface="ヒラギノ角ゴ Pro W3"/>
                <a:cs typeface="ヒラギノ角ゴ Pro W3"/>
              </a:rPr>
              <a:pPr/>
              <a:t>8</a:t>
            </a:fld>
            <a:endParaRPr lang="en-US">
              <a:latin typeface="Tahoma" pitchFamily="34" charset="0"/>
              <a:ea typeface="ヒラギノ角ゴ Pro W3"/>
              <a:cs typeface="ヒラギノ角ゴ Pro W3"/>
            </a:endParaRPr>
          </a:p>
        </p:txBody>
      </p:sp>
      <p:sp>
        <p:nvSpPr>
          <p:cNvPr id="22530" name="Rectangle 2"/>
          <p:cNvSpPr>
            <a:spLocks noGrp="1" noRot="1" noChangeAspect="1" noChangeArrowheads="1" noTextEdit="1"/>
          </p:cNvSpPr>
          <p:nvPr>
            <p:ph type="sldImg"/>
          </p:nvPr>
        </p:nvSpPr>
        <p:spPr>
          <a:ln/>
        </p:spPr>
      </p:sp>
      <p:sp>
        <p:nvSpPr>
          <p:cNvPr id="22531" name="Rectangle 3"/>
          <p:cNvSpPr>
            <a:spLocks noGrp="1"/>
          </p:cNvSpPr>
          <p:nvPr>
            <p:ph type="body" idx="1"/>
          </p:nvPr>
        </p:nvSpPr>
        <p:spPr>
          <a:noFill/>
          <a:ln w="9525"/>
        </p:spPr>
        <p:txBody>
          <a:bodyPr/>
          <a:lstStyle/>
          <a:p>
            <a:endParaRPr lang="en-US">
              <a:latin typeface="Gill Sans"/>
              <a:ea typeface="ＭＳ Ｐゴシック"/>
              <a:cs typeface="ＭＳ Ｐゴシック"/>
            </a:endParaRPr>
          </a:p>
        </p:txBody>
      </p:sp>
    </p:spTree>
    <p:extLst>
      <p:ext uri="{BB962C8B-B14F-4D97-AF65-F5344CB8AC3E}">
        <p14:creationId xmlns:p14="http://schemas.microsoft.com/office/powerpoint/2010/main" val="16792924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7"/>
          <p:cNvSpPr>
            <a:spLocks noGrp="1" noChangeArrowheads="1"/>
          </p:cNvSpPr>
          <p:nvPr>
            <p:ph type="sldNum" sz="quarter" idx="5"/>
          </p:nvPr>
        </p:nvSpPr>
        <p:spPr>
          <a:noFill/>
        </p:spPr>
        <p:txBody>
          <a:bodyPr/>
          <a:lstStyle/>
          <a:p>
            <a:fld id="{0596DB91-BD7C-4065-979B-16F93E6C032E}" type="slidenum">
              <a:rPr lang="en-AU" smtClean="0">
                <a:latin typeface="Tahoma" pitchFamily="34" charset="0"/>
                <a:ea typeface="ヒラギノ角ゴ Pro W3"/>
                <a:cs typeface="ヒラギノ角ゴ Pro W3"/>
              </a:rPr>
              <a:pPr/>
              <a:t>10</a:t>
            </a:fld>
            <a:endParaRPr lang="en-AU">
              <a:latin typeface="Tahoma" pitchFamily="34" charset="0"/>
              <a:ea typeface="ヒラギノ角ゴ Pro W3"/>
              <a:cs typeface="ヒラギノ角ゴ Pro W3"/>
            </a:endParaRPr>
          </a:p>
        </p:txBody>
      </p:sp>
      <p:sp>
        <p:nvSpPr>
          <p:cNvPr id="54274" name="Rectangle 2"/>
          <p:cNvSpPr>
            <a:spLocks noGrp="1" noRot="1" noChangeAspect="1" noChangeArrowheads="1" noTextEdit="1"/>
          </p:cNvSpPr>
          <p:nvPr>
            <p:ph type="sldImg"/>
          </p:nvPr>
        </p:nvSpPr>
        <p:spPr>
          <a:xfrm>
            <a:off x="1174750" y="709613"/>
            <a:ext cx="4508500" cy="3381375"/>
          </a:xfrm>
          <a:ln w="12700" cap="flat">
            <a:solidFill>
              <a:schemeClr val="tx1"/>
            </a:solidFill>
          </a:ln>
        </p:spPr>
      </p:sp>
      <p:sp>
        <p:nvSpPr>
          <p:cNvPr id="54275" name="Rectangle 3"/>
          <p:cNvSpPr>
            <a:spLocks noGrp="1" noChangeArrowheads="1"/>
          </p:cNvSpPr>
          <p:nvPr>
            <p:ph type="body" idx="1"/>
          </p:nvPr>
        </p:nvSpPr>
        <p:spPr>
          <a:noFill/>
          <a:ln w="9525"/>
        </p:spPr>
        <p:txBody>
          <a:bodyPr lIns="85833" tIns="41383" rIns="85833" bIns="41383"/>
          <a:lstStyle/>
          <a:p>
            <a:endParaRPr lang="en-AU">
              <a:latin typeface="Gill Sans"/>
              <a:ea typeface="ＭＳ Ｐゴシック"/>
              <a:cs typeface="ＭＳ Ｐゴシック"/>
            </a:endParaRPr>
          </a:p>
        </p:txBody>
      </p:sp>
    </p:spTree>
    <p:extLst>
      <p:ext uri="{BB962C8B-B14F-4D97-AF65-F5344CB8AC3E}">
        <p14:creationId xmlns:p14="http://schemas.microsoft.com/office/powerpoint/2010/main" val="8316289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noProof="0" dirty="0"/>
              <a:t>We may not realize it, but most of us negotiate on a daily basis in every aspect of our lives with family members, friends, classmates, roommates and partners, as well as at work with our co-workers, team leaders, and bosses. We define negotiation as the process of reaching an agreement that both parties find acceptable. Since disagreements are common in a range of issues including task allocation, work schedules, and salaries, the art of negotiation is a necessity in life as well as in the workplace. </a:t>
            </a:r>
          </a:p>
          <a:p>
            <a:endParaRPr lang="en-US" dirty="0"/>
          </a:p>
        </p:txBody>
      </p:sp>
      <p:sp>
        <p:nvSpPr>
          <p:cNvPr id="4" name="Slide Number Placeholder 3"/>
          <p:cNvSpPr>
            <a:spLocks noGrp="1"/>
          </p:cNvSpPr>
          <p:nvPr>
            <p:ph type="sldNum" sz="quarter" idx="10"/>
          </p:nvPr>
        </p:nvSpPr>
        <p:spPr/>
        <p:txBody>
          <a:bodyPr/>
          <a:lstStyle/>
          <a:p>
            <a:fld id="{6C7F865D-B50B-4B2F-AB0E-DA757A876BAD}" type="slidenum">
              <a:rPr lang="en-US" smtClean="0"/>
              <a:t>11</a:t>
            </a:fld>
            <a:endParaRPr lang="en-US"/>
          </a:p>
        </p:txBody>
      </p:sp>
    </p:spTree>
    <p:extLst>
      <p:ext uri="{BB962C8B-B14F-4D97-AF65-F5344CB8AC3E}">
        <p14:creationId xmlns:p14="http://schemas.microsoft.com/office/powerpoint/2010/main" val="9521917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noProof="0" dirty="0"/>
              <a:t>The ultimate goal of a negotiation should be to provide an agreement that satisfies everyone and leaves all the parties on good terms. But in reality the process is not always straightforward. The reason is that the way people negotiate has an influence on its outcomes. In general, people use two main bargaining strategies: distributive bargaining and integrative bargaining.</a:t>
            </a:r>
          </a:p>
          <a:p>
            <a:endParaRPr lang="en-US" dirty="0"/>
          </a:p>
        </p:txBody>
      </p:sp>
      <p:sp>
        <p:nvSpPr>
          <p:cNvPr id="4" name="Slide Number Placeholder 3"/>
          <p:cNvSpPr>
            <a:spLocks noGrp="1"/>
          </p:cNvSpPr>
          <p:nvPr>
            <p:ph type="sldNum" sz="quarter" idx="10"/>
          </p:nvPr>
        </p:nvSpPr>
        <p:spPr/>
        <p:txBody>
          <a:bodyPr/>
          <a:lstStyle/>
          <a:p>
            <a:fld id="{6C7F865D-B50B-4B2F-AB0E-DA757A876BAD}" type="slidenum">
              <a:rPr lang="en-US" smtClean="0"/>
              <a:t>12</a:t>
            </a:fld>
            <a:endParaRPr lang="en-US"/>
          </a:p>
        </p:txBody>
      </p:sp>
    </p:spTree>
    <p:extLst>
      <p:ext uri="{BB962C8B-B14F-4D97-AF65-F5344CB8AC3E}">
        <p14:creationId xmlns:p14="http://schemas.microsoft.com/office/powerpoint/2010/main" val="147755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noProof="0" dirty="0"/>
              <a:t>Distributive bargaining </a:t>
            </a:r>
            <a:r>
              <a:rPr lang="en-US" noProof="0" dirty="0"/>
              <a:t>occurs when two parties both try to claim a “fixed pie” of resources. For example, say you are trying to buy a used car. You know you will need a certain amount of money to fix the car up the way you want it, and for that reason you want a reduction in the price. However, the car salesperson wants the maximum price he can get for the car and tells you to take it or leave it. This is known as a win/lose situation, in which one party only gains and the other one only loses. </a:t>
            </a:r>
          </a:p>
          <a:p>
            <a:r>
              <a:rPr lang="en-US" noProof="0" dirty="0"/>
              <a:t>Another approach to distributive bargaining is to compromise just for the sake of ending the negotiation. For example, say you and the car salesperson have been haggling for a long time and each of you is getting frustrated. The rep agrees to let you have a small percentage off the price, but you do not feel it is enough. Eventually you both give up something in order to agree on a price, but neither of you is satisfied with the outcome. In many instances distributive bargaining can be time-consuming and inefficient. It can lead to a contest of wills, especially when egos get in the way. It is better suited to short-term bargaining with people you are unlikely to deal with again than to the building of long-term relationships, which require a degree of give and take.</a:t>
            </a:r>
          </a:p>
        </p:txBody>
      </p:sp>
      <p:sp>
        <p:nvSpPr>
          <p:cNvPr id="4" name="Slide Number Placeholder 3"/>
          <p:cNvSpPr>
            <a:spLocks noGrp="1"/>
          </p:cNvSpPr>
          <p:nvPr>
            <p:ph type="sldNum" sz="quarter" idx="10"/>
          </p:nvPr>
        </p:nvSpPr>
        <p:spPr/>
        <p:txBody>
          <a:bodyPr/>
          <a:lstStyle/>
          <a:p>
            <a:fld id="{6C7F865D-B50B-4B2F-AB0E-DA757A876BAD}" type="slidenum">
              <a:rPr lang="en-US" smtClean="0"/>
              <a:t>13</a:t>
            </a:fld>
            <a:endParaRPr lang="en-US"/>
          </a:p>
        </p:txBody>
      </p:sp>
    </p:spTree>
    <p:extLst>
      <p:ext uri="{BB962C8B-B14F-4D97-AF65-F5344CB8AC3E}">
        <p14:creationId xmlns:p14="http://schemas.microsoft.com/office/powerpoint/2010/main" val="7504142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noProof="0" dirty="0"/>
              <a:t>Integrative bargaining </a:t>
            </a:r>
            <a:r>
              <a:rPr lang="en-US" noProof="0" dirty="0"/>
              <a:t>occurs when both parties negotiate a win-win solution.</a:t>
            </a:r>
            <a:r>
              <a:rPr lang="en-US" baseline="30000" noProof="0" dirty="0"/>
              <a:t>22</a:t>
            </a:r>
            <a:r>
              <a:rPr lang="en-US" noProof="0" dirty="0"/>
              <a:t> It is about enlarging the pie so everyone gets a piece. This type of bargaining applies to businesses that want to build long-term relationships with each other. For example, a clothing manufacturer is looking to negotiate with its fabric supplier to reach a mutually beneficial agreement. The manufacturer wants the supplier to consistently provide it with high-quality fabrics at a fair price within the allotted timeframes. The fabric supplier agrees and a formal contract is arranged. In the end, both parties win: the clothing manufacturer has negotiated a long-term contract with the fabric supplier at a fair price, and the fabric supplier is guaranteed a stream of business from the clothing manufacturer. Both parties have achieved the maximum value from the negotiation.</a:t>
            </a:r>
          </a:p>
        </p:txBody>
      </p:sp>
      <p:sp>
        <p:nvSpPr>
          <p:cNvPr id="4" name="Slide Number Placeholder 3"/>
          <p:cNvSpPr>
            <a:spLocks noGrp="1"/>
          </p:cNvSpPr>
          <p:nvPr>
            <p:ph type="sldNum" sz="quarter" idx="10"/>
          </p:nvPr>
        </p:nvSpPr>
        <p:spPr/>
        <p:txBody>
          <a:bodyPr/>
          <a:lstStyle/>
          <a:p>
            <a:fld id="{6C7F865D-B50B-4B2F-AB0E-DA757A876BAD}" type="slidenum">
              <a:rPr lang="en-US" smtClean="0"/>
              <a:t>14</a:t>
            </a:fld>
            <a:endParaRPr lang="en-US"/>
          </a:p>
        </p:txBody>
      </p:sp>
    </p:spTree>
    <p:extLst>
      <p:ext uri="{BB962C8B-B14F-4D97-AF65-F5344CB8AC3E}">
        <p14:creationId xmlns:p14="http://schemas.microsoft.com/office/powerpoint/2010/main" val="1816614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noProof="0" dirty="0"/>
              <a:t>It is always wise to have a best possible alternative to a negotiable agreement (BATNA), which is the best outcome you could achieve if the negotiation fails and you must follow another course of action.</a:t>
            </a:r>
            <a:r>
              <a:rPr lang="en-US" baseline="30000" noProof="0" dirty="0"/>
              <a:t>25</a:t>
            </a:r>
            <a:r>
              <a:rPr lang="en-US" noProof="0" dirty="0"/>
              <a:t> For example, say you want a salary raise of $5,000 per year, but you will accept $3,000 if it is offered. What will you do if you are unable to get the $3,000 raise? Will you settle for your current salary? Will you quit your job and try to find a higher paying job in another organization? Once you have identified your BATNA, you will be in a better position to figure out your zone of possible agreement (ZOPA) which is the area where two sides in a negotiation may find common ground</a:t>
            </a:r>
            <a:r>
              <a:rPr lang="en-US" baseline="30000" noProof="0" dirty="0"/>
              <a:t>26</a:t>
            </a:r>
            <a:r>
              <a:rPr lang="en-US" noProof="0" dirty="0"/>
              <a:t> For example, say you request your $5,000 salary raise and your boss tells you that the best offer will be $3,500. Since this figure lies within the zone that both parties find acceptable, then it is likely an agreement will be reached.</a:t>
            </a:r>
          </a:p>
        </p:txBody>
      </p:sp>
      <p:sp>
        <p:nvSpPr>
          <p:cNvPr id="4" name="Slide Number Placeholder 3"/>
          <p:cNvSpPr>
            <a:spLocks noGrp="1"/>
          </p:cNvSpPr>
          <p:nvPr>
            <p:ph type="sldNum" sz="quarter" idx="10"/>
          </p:nvPr>
        </p:nvSpPr>
        <p:spPr/>
        <p:txBody>
          <a:bodyPr/>
          <a:lstStyle/>
          <a:p>
            <a:fld id="{6C7F865D-B50B-4B2F-AB0E-DA757A876BAD}" type="slidenum">
              <a:rPr lang="en-US" smtClean="0"/>
              <a:t>15</a:t>
            </a:fld>
            <a:endParaRPr lang="en-US"/>
          </a:p>
        </p:txBody>
      </p:sp>
    </p:spTree>
    <p:extLst>
      <p:ext uri="{BB962C8B-B14F-4D97-AF65-F5344CB8AC3E}">
        <p14:creationId xmlns:p14="http://schemas.microsoft.com/office/powerpoint/2010/main" val="8078461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7"/>
          <p:cNvSpPr>
            <a:spLocks noGrp="1" noChangeArrowheads="1"/>
          </p:cNvSpPr>
          <p:nvPr>
            <p:ph type="sldNum" sz="quarter" idx="5"/>
          </p:nvPr>
        </p:nvSpPr>
        <p:spPr>
          <a:noFill/>
        </p:spPr>
        <p:txBody>
          <a:bodyPr/>
          <a:lstStyle/>
          <a:p>
            <a:fld id="{2311DF50-66CD-484B-84FA-E59EC03EE90E}" type="slidenum">
              <a:rPr lang="en-AU" smtClean="0">
                <a:latin typeface="Tahoma" pitchFamily="34" charset="0"/>
                <a:ea typeface="ヒラギノ角ゴ Pro W3"/>
                <a:cs typeface="ヒラギノ角ゴ Pro W3"/>
              </a:rPr>
              <a:pPr/>
              <a:t>16</a:t>
            </a:fld>
            <a:endParaRPr lang="en-AU">
              <a:latin typeface="Tahoma" pitchFamily="34" charset="0"/>
              <a:ea typeface="ヒラギノ角ゴ Pro W3"/>
              <a:cs typeface="ヒラギノ角ゴ Pro W3"/>
            </a:endParaRPr>
          </a:p>
        </p:txBody>
      </p:sp>
      <p:sp>
        <p:nvSpPr>
          <p:cNvPr id="56322" name="Rectangle 2"/>
          <p:cNvSpPr>
            <a:spLocks noGrp="1" noChangeArrowheads="1"/>
          </p:cNvSpPr>
          <p:nvPr>
            <p:ph type="body" idx="1"/>
          </p:nvPr>
        </p:nvSpPr>
        <p:spPr>
          <a:noFill/>
          <a:ln w="9525"/>
        </p:spPr>
        <p:txBody>
          <a:bodyPr lIns="85833" tIns="41383" rIns="85833" bIns="41383"/>
          <a:lstStyle/>
          <a:p>
            <a:endParaRPr lang="en-AU">
              <a:latin typeface="Gill Sans"/>
              <a:ea typeface="ＭＳ Ｐゴシック"/>
              <a:cs typeface="ＭＳ Ｐゴシック"/>
            </a:endParaRPr>
          </a:p>
        </p:txBody>
      </p:sp>
      <p:sp>
        <p:nvSpPr>
          <p:cNvPr id="56323" name="Rectangle 3"/>
          <p:cNvSpPr>
            <a:spLocks noGrp="1" noRot="1" noChangeAspect="1" noChangeArrowheads="1" noTextEdit="1"/>
          </p:cNvSpPr>
          <p:nvPr>
            <p:ph type="sldImg"/>
          </p:nvPr>
        </p:nvSpPr>
        <p:spPr>
          <a:xfrm>
            <a:off x="1174750" y="709613"/>
            <a:ext cx="4508500" cy="3381375"/>
          </a:xfrm>
          <a:ln w="12700" cap="flat">
            <a:solidFill>
              <a:schemeClr val="tx1"/>
            </a:solidFill>
          </a:ln>
        </p:spPr>
      </p:sp>
    </p:spTree>
    <p:extLst>
      <p:ext uri="{BB962C8B-B14F-4D97-AF65-F5344CB8AC3E}">
        <p14:creationId xmlns:p14="http://schemas.microsoft.com/office/powerpoint/2010/main" val="108938839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C7F865D-B50B-4B2F-AB0E-DA757A876BAD}" type="slidenum">
              <a:rPr lang="en-US" smtClean="0"/>
              <a:t>19</a:t>
            </a:fld>
            <a:endParaRPr lang="en-US"/>
          </a:p>
        </p:txBody>
      </p:sp>
    </p:spTree>
    <p:extLst>
      <p:ext uri="{BB962C8B-B14F-4D97-AF65-F5344CB8AC3E}">
        <p14:creationId xmlns:p14="http://schemas.microsoft.com/office/powerpoint/2010/main" val="17708143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7"/>
          <p:cNvSpPr>
            <a:spLocks noGrp="1"/>
          </p:cNvSpPr>
          <p:nvPr>
            <p:ph type="sldNum" sz="quarter" idx="5"/>
          </p:nvPr>
        </p:nvSpPr>
        <p:spPr>
          <a:noFill/>
        </p:spPr>
        <p:txBody>
          <a:bodyPr/>
          <a:lstStyle/>
          <a:p>
            <a:fld id="{5A73842C-E247-4CB7-89B9-3CDCCAF921C3}" type="slidenum">
              <a:rPr lang="en-US" smtClean="0">
                <a:latin typeface="Tahoma" pitchFamily="34" charset="0"/>
                <a:ea typeface="ヒラギノ角ゴ Pro W3"/>
                <a:cs typeface="ヒラギノ角ゴ Pro W3"/>
              </a:rPr>
              <a:pPr/>
              <a:t>23</a:t>
            </a:fld>
            <a:endParaRPr lang="en-US">
              <a:latin typeface="Tahoma" pitchFamily="34" charset="0"/>
              <a:ea typeface="ヒラギノ角ゴ Pro W3"/>
              <a:cs typeface="ヒラギノ角ゴ Pro W3"/>
            </a:endParaRPr>
          </a:p>
        </p:txBody>
      </p:sp>
      <p:sp>
        <p:nvSpPr>
          <p:cNvPr id="37890" name="Rectangle 2"/>
          <p:cNvSpPr>
            <a:spLocks noGrp="1" noRot="1" noChangeAspect="1" noChangeArrowheads="1" noTextEdit="1"/>
          </p:cNvSpPr>
          <p:nvPr>
            <p:ph type="sldImg"/>
          </p:nvPr>
        </p:nvSpPr>
        <p:spPr>
          <a:ln/>
        </p:spPr>
      </p:sp>
      <p:sp>
        <p:nvSpPr>
          <p:cNvPr id="37891" name="Rectangle 3"/>
          <p:cNvSpPr>
            <a:spLocks noGrp="1"/>
          </p:cNvSpPr>
          <p:nvPr>
            <p:ph type="body" idx="1"/>
          </p:nvPr>
        </p:nvSpPr>
        <p:spPr>
          <a:noFill/>
          <a:ln w="9525"/>
        </p:spPr>
        <p:txBody>
          <a:bodyPr/>
          <a:lstStyle/>
          <a:p>
            <a:endParaRPr lang="en-US">
              <a:latin typeface="Gill Sans"/>
              <a:ea typeface="ＭＳ Ｐゴシック"/>
              <a:cs typeface="ＭＳ Ｐゴシック"/>
            </a:endParaRPr>
          </a:p>
        </p:txBody>
      </p:sp>
    </p:spTree>
    <p:extLst>
      <p:ext uri="{BB962C8B-B14F-4D97-AF65-F5344CB8AC3E}">
        <p14:creationId xmlns:p14="http://schemas.microsoft.com/office/powerpoint/2010/main" val="137913199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7"/>
          <p:cNvSpPr>
            <a:spLocks noGrp="1"/>
          </p:cNvSpPr>
          <p:nvPr>
            <p:ph type="sldNum" sz="quarter" idx="5"/>
          </p:nvPr>
        </p:nvSpPr>
        <p:spPr>
          <a:noFill/>
        </p:spPr>
        <p:txBody>
          <a:bodyPr/>
          <a:lstStyle/>
          <a:p>
            <a:fld id="{D1DFF594-4451-4F43-8F8F-36050E8A954A}" type="slidenum">
              <a:rPr lang="en-US" smtClean="0">
                <a:latin typeface="Tahoma" pitchFamily="34" charset="0"/>
                <a:ea typeface="ヒラギノ角ゴ Pro W3"/>
                <a:cs typeface="ヒラギノ角ゴ Pro W3"/>
              </a:rPr>
              <a:pPr/>
              <a:t>24</a:t>
            </a:fld>
            <a:endParaRPr lang="en-US">
              <a:latin typeface="Tahoma" pitchFamily="34" charset="0"/>
              <a:ea typeface="ヒラギノ角ゴ Pro W3"/>
              <a:cs typeface="ヒラギノ角ゴ Pro W3"/>
            </a:endParaRPr>
          </a:p>
        </p:txBody>
      </p:sp>
      <p:sp>
        <p:nvSpPr>
          <p:cNvPr id="39938" name="Rectangle 2"/>
          <p:cNvSpPr>
            <a:spLocks noGrp="1" noRot="1" noChangeAspect="1" noChangeArrowheads="1"/>
          </p:cNvSpPr>
          <p:nvPr>
            <p:ph type="sldImg"/>
          </p:nvPr>
        </p:nvSpPr>
        <p:spPr>
          <a:solidFill>
            <a:srgbClr val="FFFFFF"/>
          </a:solidFill>
          <a:ln/>
        </p:spPr>
      </p:sp>
      <p:sp>
        <p:nvSpPr>
          <p:cNvPr id="39939" name="Rectangle 3"/>
          <p:cNvSpPr>
            <a:spLocks noGrp="1" noChangeArrowheads="1"/>
          </p:cNvSpPr>
          <p:nvPr>
            <p:ph type="body" idx="1"/>
          </p:nvPr>
        </p:nvSpPr>
        <p:spPr>
          <a:solidFill>
            <a:srgbClr val="FFFFFF"/>
          </a:solidFill>
          <a:ln>
            <a:solidFill>
              <a:srgbClr val="000000"/>
            </a:solidFill>
          </a:ln>
        </p:spPr>
        <p:txBody>
          <a:bodyPr/>
          <a:lstStyle/>
          <a:p>
            <a:endParaRPr lang="en-US">
              <a:latin typeface="Gill Sans"/>
              <a:ea typeface="ＭＳ Ｐゴシック"/>
              <a:cs typeface="ＭＳ Ｐゴシック"/>
            </a:endParaRPr>
          </a:p>
        </p:txBody>
      </p:sp>
    </p:spTree>
    <p:extLst>
      <p:ext uri="{BB962C8B-B14F-4D97-AF65-F5344CB8AC3E}">
        <p14:creationId xmlns:p14="http://schemas.microsoft.com/office/powerpoint/2010/main" val="95100836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7"/>
          <p:cNvSpPr>
            <a:spLocks noGrp="1"/>
          </p:cNvSpPr>
          <p:nvPr>
            <p:ph type="sldNum" sz="quarter" idx="5"/>
          </p:nvPr>
        </p:nvSpPr>
        <p:spPr>
          <a:noFill/>
        </p:spPr>
        <p:txBody>
          <a:bodyPr/>
          <a:lstStyle/>
          <a:p>
            <a:fld id="{DB610F72-5ACB-467B-A21F-4A12E009ABA9}" type="slidenum">
              <a:rPr lang="en-US" smtClean="0">
                <a:latin typeface="Tahoma" pitchFamily="34" charset="0"/>
                <a:ea typeface="ヒラギノ角ゴ Pro W3"/>
                <a:cs typeface="ヒラギノ角ゴ Pro W3"/>
              </a:rPr>
              <a:pPr/>
              <a:t>25</a:t>
            </a:fld>
            <a:endParaRPr lang="en-US">
              <a:latin typeface="Tahoma" pitchFamily="34" charset="0"/>
              <a:ea typeface="ヒラギノ角ゴ Pro W3"/>
              <a:cs typeface="ヒラギノ角ゴ Pro W3"/>
            </a:endParaRPr>
          </a:p>
        </p:txBody>
      </p:sp>
      <p:sp>
        <p:nvSpPr>
          <p:cNvPr id="41986" name="Rectangle 2"/>
          <p:cNvSpPr>
            <a:spLocks noGrp="1" noRot="1" noChangeAspect="1" noChangeArrowheads="1"/>
          </p:cNvSpPr>
          <p:nvPr>
            <p:ph type="sldImg"/>
          </p:nvPr>
        </p:nvSpPr>
        <p:spPr>
          <a:solidFill>
            <a:srgbClr val="FFFFFF"/>
          </a:solidFill>
          <a:ln/>
        </p:spPr>
      </p:sp>
      <p:sp>
        <p:nvSpPr>
          <p:cNvPr id="41987" name="Rectangle 3"/>
          <p:cNvSpPr>
            <a:spLocks noGrp="1" noChangeArrowheads="1"/>
          </p:cNvSpPr>
          <p:nvPr>
            <p:ph type="body" idx="1"/>
          </p:nvPr>
        </p:nvSpPr>
        <p:spPr>
          <a:solidFill>
            <a:srgbClr val="FFFFFF"/>
          </a:solidFill>
          <a:ln>
            <a:solidFill>
              <a:srgbClr val="000000"/>
            </a:solidFill>
          </a:ln>
        </p:spPr>
        <p:txBody>
          <a:bodyPr/>
          <a:lstStyle/>
          <a:p>
            <a:endParaRPr lang="en-US">
              <a:latin typeface="Gill Sans"/>
              <a:ea typeface="ＭＳ Ｐゴシック"/>
              <a:cs typeface="ＭＳ Ｐゴシック"/>
            </a:endParaRPr>
          </a:p>
        </p:txBody>
      </p:sp>
    </p:spTree>
    <p:extLst>
      <p:ext uri="{BB962C8B-B14F-4D97-AF65-F5344CB8AC3E}">
        <p14:creationId xmlns:p14="http://schemas.microsoft.com/office/powerpoint/2010/main" val="78146944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7"/>
          <p:cNvSpPr>
            <a:spLocks noGrp="1"/>
          </p:cNvSpPr>
          <p:nvPr>
            <p:ph type="sldNum" sz="quarter" idx="5"/>
          </p:nvPr>
        </p:nvSpPr>
        <p:spPr>
          <a:noFill/>
        </p:spPr>
        <p:txBody>
          <a:bodyPr/>
          <a:lstStyle/>
          <a:p>
            <a:fld id="{14E3B938-85EC-4825-9A71-4DD7CA738771}" type="slidenum">
              <a:rPr lang="en-US" smtClean="0">
                <a:latin typeface="Tahoma" pitchFamily="34" charset="0"/>
                <a:ea typeface="ヒラギノ角ゴ Pro W3"/>
                <a:cs typeface="ヒラギノ角ゴ Pro W3"/>
              </a:rPr>
              <a:pPr/>
              <a:t>26</a:t>
            </a:fld>
            <a:endParaRPr lang="en-US">
              <a:latin typeface="Tahoma" pitchFamily="34" charset="0"/>
              <a:ea typeface="ヒラギノ角ゴ Pro W3"/>
              <a:cs typeface="ヒラギノ角ゴ Pro W3"/>
            </a:endParaRPr>
          </a:p>
        </p:txBody>
      </p:sp>
      <p:sp>
        <p:nvSpPr>
          <p:cNvPr id="35842" name="Rectangle 2"/>
          <p:cNvSpPr>
            <a:spLocks noGrp="1" noChangeArrowheads="1"/>
          </p:cNvSpPr>
          <p:nvPr>
            <p:ph type="body" idx="1"/>
          </p:nvPr>
        </p:nvSpPr>
        <p:spPr>
          <a:noFill/>
          <a:ln w="9525"/>
        </p:spPr>
        <p:txBody>
          <a:bodyPr lIns="85833" tIns="41383" rIns="85833" bIns="41383"/>
          <a:lstStyle/>
          <a:p>
            <a:endParaRPr lang="en-AU">
              <a:latin typeface="Gill Sans"/>
              <a:ea typeface="ＭＳ Ｐゴシック"/>
              <a:cs typeface="ＭＳ Ｐゴシック"/>
            </a:endParaRPr>
          </a:p>
        </p:txBody>
      </p:sp>
      <p:sp>
        <p:nvSpPr>
          <p:cNvPr id="35843" name="Rectangle 3"/>
          <p:cNvSpPr>
            <a:spLocks noGrp="1" noRot="1" noChangeAspect="1" noChangeArrowheads="1"/>
          </p:cNvSpPr>
          <p:nvPr>
            <p:ph type="sldImg"/>
          </p:nvPr>
        </p:nvSpPr>
        <p:spPr>
          <a:xfrm>
            <a:off x="1174750" y="709613"/>
            <a:ext cx="4508500" cy="3381375"/>
          </a:xfrm>
          <a:ln w="12700" cap="flat">
            <a:solidFill>
              <a:schemeClr val="tx1"/>
            </a:solidFill>
          </a:ln>
        </p:spPr>
      </p:sp>
    </p:spTree>
    <p:extLst>
      <p:ext uri="{BB962C8B-B14F-4D97-AF65-F5344CB8AC3E}">
        <p14:creationId xmlns:p14="http://schemas.microsoft.com/office/powerpoint/2010/main" val="19373616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noProof="0" dirty="0"/>
              <a:t>Conflict is inevitable in the workplace. If you understand the five basic conflict-management strategies, you will be able to manage conflicts so they are productive and do not escalate out of control. The five strategies are: avoidance, accommodation, competition, compromise, and collaboration. </a:t>
            </a:r>
          </a:p>
          <a:p>
            <a:endParaRPr lang="en-US" dirty="0"/>
          </a:p>
        </p:txBody>
      </p:sp>
      <p:sp>
        <p:nvSpPr>
          <p:cNvPr id="4" name="Slide Number Placeholder 3"/>
          <p:cNvSpPr>
            <a:spLocks noGrp="1"/>
          </p:cNvSpPr>
          <p:nvPr>
            <p:ph type="sldNum" sz="quarter" idx="10"/>
          </p:nvPr>
        </p:nvSpPr>
        <p:spPr/>
        <p:txBody>
          <a:bodyPr/>
          <a:lstStyle/>
          <a:p>
            <a:fld id="{6C7F865D-B50B-4B2F-AB0E-DA757A876BAD}" type="slidenum">
              <a:rPr lang="en-US" smtClean="0"/>
              <a:t>27</a:t>
            </a:fld>
            <a:endParaRPr lang="en-US"/>
          </a:p>
        </p:txBody>
      </p:sp>
    </p:spTree>
    <p:extLst>
      <p:ext uri="{BB962C8B-B14F-4D97-AF65-F5344CB8AC3E}">
        <p14:creationId xmlns:p14="http://schemas.microsoft.com/office/powerpoint/2010/main" val="133474096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52400"/>
            <a:ext cx="8915400" cy="1447800"/>
          </a:xfrm>
          <a:prstGeom prst="rect">
            <a:avLst/>
          </a:prstGeom>
        </p:spPr>
        <p:txBody>
          <a:bodyPr/>
          <a:lstStyle>
            <a:lvl1pPr algn="ctr">
              <a:defRPr>
                <a:solidFill>
                  <a:schemeClr val="accent6">
                    <a:lumMod val="75000"/>
                  </a:schemeClr>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558398937"/>
      </p:ext>
    </p:extLst>
  </p:cSld>
  <p:clrMapOvr>
    <a:masterClrMapping/>
  </p:clrMapOvr>
  <p:hf hd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1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sz="quarter" idx="10"/>
          </p:nvPr>
        </p:nvSpPr>
        <p:spPr>
          <a:xfrm>
            <a:off x="6248400" y="228600"/>
            <a:ext cx="2667000" cy="838200"/>
          </a:xfrm>
        </p:spPr>
        <p:txBody>
          <a:bodyPr>
            <a:noAutofit/>
          </a:bodyPr>
          <a:lstStyle>
            <a:lvl1pPr marL="0" indent="0">
              <a:buNone/>
              <a:defRPr sz="2000">
                <a:solidFill>
                  <a:schemeClr val="accent6">
                    <a:lumMod val="75000"/>
                  </a:schemeClr>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Tree>
    <p:extLst>
      <p:ext uri="{BB962C8B-B14F-4D97-AF65-F5344CB8AC3E}">
        <p14:creationId xmlns:p14="http://schemas.microsoft.com/office/powerpoint/2010/main" val="2041292934"/>
      </p:ext>
    </p:extLst>
  </p:cSld>
  <p:clrMapOvr>
    <a:masterClrMapping/>
  </p:clrMapOvr>
  <p:hf hdr="0" dt="0"/>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1371600"/>
            <a:ext cx="8229600" cy="914400"/>
          </a:xfrm>
          <a:prstGeom prst="rect">
            <a:avLst/>
          </a:prstGeom>
        </p:spPr>
        <p:txBody>
          <a:bodyPr/>
          <a:lstStyle>
            <a:lvl1pPr algn="l">
              <a:defRPr>
                <a:solidFill>
                  <a:srgbClr val="000099"/>
                </a:solidFill>
              </a:defRPr>
            </a:lvl1pPr>
          </a:lstStyle>
          <a:p>
            <a:r>
              <a:rPr lang="en-US"/>
              <a:t>Click to edit Master title style</a:t>
            </a:r>
            <a:endParaRPr lang="en-US" dirty="0"/>
          </a:p>
        </p:txBody>
      </p:sp>
      <p:sp>
        <p:nvSpPr>
          <p:cNvPr id="3" name="Text Placeholder 2"/>
          <p:cNvSpPr>
            <a:spLocks noGrp="1"/>
          </p:cNvSpPr>
          <p:nvPr>
            <p:ph type="body" idx="1"/>
          </p:nvPr>
        </p:nvSpPr>
        <p:spPr>
          <a:xfrm>
            <a:off x="457200" y="2438401"/>
            <a:ext cx="8229600" cy="350520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Footer Placeholder 4"/>
          <p:cNvSpPr>
            <a:spLocks noGrp="1"/>
          </p:cNvSpPr>
          <p:nvPr>
            <p:ph type="ftr" sz="quarter" idx="11"/>
          </p:nvPr>
        </p:nvSpPr>
        <p:spPr>
          <a:xfrm>
            <a:off x="457200" y="6248400"/>
            <a:ext cx="7330440" cy="320675"/>
          </a:xfrm>
          <a:prstGeom prst="rect">
            <a:avLst/>
          </a:prstGeom>
        </p:spPr>
        <p:txBody>
          <a:bodyPr/>
          <a:lstStyle>
            <a:lvl1pPr>
              <a:defRPr sz="1100">
                <a:latin typeface="Arial" panose="020B0604020202020204" pitchFamily="34" charset="0"/>
                <a:cs typeface="Arial" panose="020B0604020202020204" pitchFamily="34" charset="0"/>
              </a:defRPr>
            </a:lvl1pPr>
          </a:lstStyle>
          <a:p>
            <a:r>
              <a:rPr lang="en-US"/>
              <a:t>Neck, Organizational Behavior. © SAGE Publications, 2017.</a:t>
            </a:r>
          </a:p>
        </p:txBody>
      </p:sp>
      <p:sp>
        <p:nvSpPr>
          <p:cNvPr id="13" name="Slide Number Placeholder 5"/>
          <p:cNvSpPr>
            <a:spLocks noGrp="1"/>
          </p:cNvSpPr>
          <p:nvPr>
            <p:ph type="sldNum" sz="quarter" idx="12"/>
          </p:nvPr>
        </p:nvSpPr>
        <p:spPr>
          <a:xfrm>
            <a:off x="8048485" y="6248401"/>
            <a:ext cx="638315" cy="304800"/>
          </a:xfrm>
          <a:prstGeom prst="rect">
            <a:avLst/>
          </a:prstGeom>
        </p:spPr>
        <p:txBody>
          <a:bodyPr/>
          <a:lstStyle>
            <a:lvl1pPr algn="r">
              <a:defRPr sz="1100">
                <a:latin typeface="Arial" panose="020B0604020202020204" pitchFamily="34" charset="0"/>
                <a:cs typeface="Arial" panose="020B0604020202020204" pitchFamily="34" charset="0"/>
              </a:defRPr>
            </a:lvl1pPr>
          </a:lstStyle>
          <a:p>
            <a:fld id="{CEBF22F6-37AB-452A-9AEE-99524A7A5C44}" type="slidenum">
              <a:rPr lang="en-US" smtClean="0"/>
              <a:t>‹#›</a:t>
            </a:fld>
            <a:endParaRPr lang="en-US"/>
          </a:p>
        </p:txBody>
      </p:sp>
    </p:spTree>
    <p:extLst>
      <p:ext uri="{BB962C8B-B14F-4D97-AF65-F5344CB8AC3E}">
        <p14:creationId xmlns:p14="http://schemas.microsoft.com/office/powerpoint/2010/main" val="8271832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Content with Section Header">
    <p:spTree>
      <p:nvGrpSpPr>
        <p:cNvPr id="1" name=""/>
        <p:cNvGrpSpPr/>
        <p:nvPr/>
      </p:nvGrpSpPr>
      <p:grpSpPr>
        <a:xfrm>
          <a:off x="0" y="0"/>
          <a:ext cx="0" cy="0"/>
          <a:chOff x="0" y="0"/>
          <a:chExt cx="0" cy="0"/>
        </a:xfrm>
      </p:grpSpPr>
      <p:sp>
        <p:nvSpPr>
          <p:cNvPr id="12" name="Content Placeholder 2"/>
          <p:cNvSpPr>
            <a:spLocks noGrp="1"/>
          </p:cNvSpPr>
          <p:nvPr>
            <p:ph idx="13" hasCustomPrompt="1"/>
          </p:nvPr>
        </p:nvSpPr>
        <p:spPr>
          <a:xfrm>
            <a:off x="470079" y="762000"/>
            <a:ext cx="8597721" cy="533400"/>
          </a:xfrm>
          <a:prstGeom prst="rect">
            <a:avLst/>
          </a:prstGeom>
        </p:spPr>
        <p:txBody>
          <a:bodyPr>
            <a:noAutofit/>
          </a:bodyPr>
          <a:lstStyle>
            <a:lvl1pPr marL="0" indent="0" algn="r">
              <a:buNone/>
              <a:defRPr sz="2400" b="1" cap="all" baseline="0">
                <a:solidFill>
                  <a:srgbClr val="009E00"/>
                </a:solidFill>
                <a:latin typeface="Arial Narrow" panose="020B0606020202030204" pitchFamily="34" charset="0"/>
              </a:defRPr>
            </a:lvl1pPr>
            <a:lvl2pPr algn="r">
              <a:defRPr sz="2400">
                <a:latin typeface="Arial Narrow" panose="020B0606020202030204" pitchFamily="34" charset="0"/>
              </a:defRPr>
            </a:lvl2pPr>
            <a:lvl3pPr algn="r">
              <a:defRPr sz="2400">
                <a:latin typeface="Arial Narrow" panose="020B0606020202030204" pitchFamily="34" charset="0"/>
              </a:defRPr>
            </a:lvl3pPr>
            <a:lvl4pPr algn="r">
              <a:defRPr sz="2400">
                <a:latin typeface="Arial Narrow" panose="020B0606020202030204" pitchFamily="34" charset="0"/>
              </a:defRPr>
            </a:lvl4pPr>
            <a:lvl5pPr algn="r">
              <a:defRPr sz="2400">
                <a:latin typeface="Arial Narrow" panose="020B0606020202030204" pitchFamily="34" charset="0"/>
              </a:defRPr>
            </a:lvl5pPr>
          </a:lstStyle>
          <a:p>
            <a:pPr lvl="0"/>
            <a:r>
              <a:rPr lang="en-US" dirty="0"/>
              <a:t>CLICK TO EDIT MASTER TEXT STYLES</a:t>
            </a:r>
          </a:p>
        </p:txBody>
      </p:sp>
      <p:sp>
        <p:nvSpPr>
          <p:cNvPr id="7" name="Title 1"/>
          <p:cNvSpPr>
            <a:spLocks noGrp="1"/>
          </p:cNvSpPr>
          <p:nvPr>
            <p:ph type="title"/>
          </p:nvPr>
        </p:nvSpPr>
        <p:spPr>
          <a:xfrm>
            <a:off x="457200" y="1371600"/>
            <a:ext cx="8229600" cy="914400"/>
          </a:xfrm>
          <a:prstGeom prst="rect">
            <a:avLst/>
          </a:prstGeom>
        </p:spPr>
        <p:txBody>
          <a:bodyPr/>
          <a:lstStyle>
            <a:lvl1pPr algn="l">
              <a:defRPr>
                <a:solidFill>
                  <a:srgbClr val="000099"/>
                </a:solidFill>
              </a:defRPr>
            </a:lvl1pPr>
          </a:lstStyle>
          <a:p>
            <a:r>
              <a:rPr lang="en-US"/>
              <a:t>Click to edit Master title style</a:t>
            </a:r>
            <a:endParaRPr lang="en-US" dirty="0"/>
          </a:p>
        </p:txBody>
      </p:sp>
      <p:sp>
        <p:nvSpPr>
          <p:cNvPr id="8" name="Text Placeholder 2"/>
          <p:cNvSpPr>
            <a:spLocks noGrp="1"/>
          </p:cNvSpPr>
          <p:nvPr>
            <p:ph type="body" idx="1"/>
          </p:nvPr>
        </p:nvSpPr>
        <p:spPr>
          <a:xfrm>
            <a:off x="457200" y="2438401"/>
            <a:ext cx="8229600" cy="350520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Footer Placeholder 4"/>
          <p:cNvSpPr>
            <a:spLocks noGrp="1"/>
          </p:cNvSpPr>
          <p:nvPr>
            <p:ph type="ftr" sz="quarter" idx="11"/>
          </p:nvPr>
        </p:nvSpPr>
        <p:spPr>
          <a:xfrm>
            <a:off x="457200" y="6248400"/>
            <a:ext cx="7330440" cy="320675"/>
          </a:xfrm>
          <a:prstGeom prst="rect">
            <a:avLst/>
          </a:prstGeom>
        </p:spPr>
        <p:txBody>
          <a:bodyPr/>
          <a:lstStyle>
            <a:lvl1pPr>
              <a:defRPr sz="1100">
                <a:latin typeface="Arial" panose="020B0604020202020204" pitchFamily="34" charset="0"/>
                <a:cs typeface="Arial" panose="020B0604020202020204" pitchFamily="34" charset="0"/>
              </a:defRPr>
            </a:lvl1pPr>
          </a:lstStyle>
          <a:p>
            <a:r>
              <a:rPr lang="en-US"/>
              <a:t>Neck, Organizational Behavior. © SAGE Publications, 2017.</a:t>
            </a:r>
          </a:p>
        </p:txBody>
      </p:sp>
      <p:sp>
        <p:nvSpPr>
          <p:cNvPr id="10" name="Slide Number Placeholder 5"/>
          <p:cNvSpPr>
            <a:spLocks noGrp="1"/>
          </p:cNvSpPr>
          <p:nvPr>
            <p:ph type="sldNum" sz="quarter" idx="12"/>
          </p:nvPr>
        </p:nvSpPr>
        <p:spPr>
          <a:xfrm>
            <a:off x="8048485" y="6248401"/>
            <a:ext cx="638315" cy="304800"/>
          </a:xfrm>
          <a:prstGeom prst="rect">
            <a:avLst/>
          </a:prstGeom>
        </p:spPr>
        <p:txBody>
          <a:bodyPr/>
          <a:lstStyle>
            <a:lvl1pPr algn="r">
              <a:defRPr sz="1100">
                <a:latin typeface="Arial" panose="020B0604020202020204" pitchFamily="34" charset="0"/>
                <a:cs typeface="Arial" panose="020B0604020202020204" pitchFamily="34" charset="0"/>
              </a:defRPr>
            </a:lvl1pPr>
          </a:lstStyle>
          <a:p>
            <a:fld id="{CEBF22F6-37AB-452A-9AEE-99524A7A5C44}" type="slidenum">
              <a:rPr lang="en-US" smtClean="0"/>
              <a:t>‹#›</a:t>
            </a:fld>
            <a:endParaRPr lang="en-US"/>
          </a:p>
        </p:txBody>
      </p:sp>
    </p:spTree>
    <p:extLst>
      <p:ext uri="{BB962C8B-B14F-4D97-AF65-F5344CB8AC3E}">
        <p14:creationId xmlns:p14="http://schemas.microsoft.com/office/powerpoint/2010/main" val="23472077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523999" y="4406900"/>
            <a:ext cx="6970713" cy="1362075"/>
          </a:xfrm>
          <a:prstGeom prst="rect">
            <a:avLst/>
          </a:prstGeom>
        </p:spPr>
        <p:txBody>
          <a:bodyPr anchor="t"/>
          <a:lstStyle>
            <a:lvl1pPr algn="l">
              <a:defRPr sz="4000" b="1" cap="all">
                <a:solidFill>
                  <a:srgbClr val="000099"/>
                </a:solidFill>
              </a:defRPr>
            </a:lvl1pPr>
          </a:lstStyle>
          <a:p>
            <a:r>
              <a:rPr lang="en-US"/>
              <a:t>Click to edit Master title style</a:t>
            </a:r>
            <a:endParaRPr lang="en-US" dirty="0"/>
          </a:p>
        </p:txBody>
      </p:sp>
      <p:sp>
        <p:nvSpPr>
          <p:cNvPr id="3" name="Text Placeholder 2"/>
          <p:cNvSpPr>
            <a:spLocks noGrp="1"/>
          </p:cNvSpPr>
          <p:nvPr>
            <p:ph type="body" idx="1"/>
          </p:nvPr>
        </p:nvSpPr>
        <p:spPr>
          <a:xfrm>
            <a:off x="1523999" y="2906713"/>
            <a:ext cx="6970713"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6" name="Footer Placeholder 4"/>
          <p:cNvSpPr>
            <a:spLocks noGrp="1"/>
          </p:cNvSpPr>
          <p:nvPr>
            <p:ph type="ftr" sz="quarter" idx="11"/>
          </p:nvPr>
        </p:nvSpPr>
        <p:spPr>
          <a:xfrm>
            <a:off x="457200" y="6248400"/>
            <a:ext cx="7330440" cy="320675"/>
          </a:xfrm>
          <a:prstGeom prst="rect">
            <a:avLst/>
          </a:prstGeom>
        </p:spPr>
        <p:txBody>
          <a:bodyPr/>
          <a:lstStyle>
            <a:lvl1pPr>
              <a:defRPr sz="1100">
                <a:latin typeface="Arial" panose="020B0604020202020204" pitchFamily="34" charset="0"/>
                <a:cs typeface="Arial" panose="020B0604020202020204" pitchFamily="34" charset="0"/>
              </a:defRPr>
            </a:lvl1pPr>
          </a:lstStyle>
          <a:p>
            <a:r>
              <a:rPr lang="en-US"/>
              <a:t>Neck, Organizational Behavior. © SAGE Publications, 2017.</a:t>
            </a:r>
          </a:p>
        </p:txBody>
      </p:sp>
      <p:sp>
        <p:nvSpPr>
          <p:cNvPr id="9" name="Slide Number Placeholder 5"/>
          <p:cNvSpPr>
            <a:spLocks noGrp="1"/>
          </p:cNvSpPr>
          <p:nvPr>
            <p:ph type="sldNum" sz="quarter" idx="12"/>
          </p:nvPr>
        </p:nvSpPr>
        <p:spPr>
          <a:xfrm>
            <a:off x="8048485" y="6248401"/>
            <a:ext cx="638315" cy="304800"/>
          </a:xfrm>
          <a:prstGeom prst="rect">
            <a:avLst/>
          </a:prstGeom>
        </p:spPr>
        <p:txBody>
          <a:bodyPr/>
          <a:lstStyle>
            <a:lvl1pPr algn="r">
              <a:defRPr sz="1100">
                <a:latin typeface="Arial" panose="020B0604020202020204" pitchFamily="34" charset="0"/>
                <a:cs typeface="Arial" panose="020B0604020202020204" pitchFamily="34" charset="0"/>
              </a:defRPr>
            </a:lvl1pPr>
          </a:lstStyle>
          <a:p>
            <a:fld id="{CEBF22F6-37AB-452A-9AEE-99524A7A5C44}" type="slidenum">
              <a:rPr lang="en-US" smtClean="0"/>
              <a:t>‹#›</a:t>
            </a:fld>
            <a:endParaRPr lang="en-US"/>
          </a:p>
        </p:txBody>
      </p:sp>
    </p:spTree>
    <p:extLst>
      <p:ext uri="{BB962C8B-B14F-4D97-AF65-F5344CB8AC3E}">
        <p14:creationId xmlns:p14="http://schemas.microsoft.com/office/powerpoint/2010/main" val="41814539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2057400"/>
            <a:ext cx="3962400" cy="40687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24400" y="2057400"/>
            <a:ext cx="3962400" cy="40687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itle 1"/>
          <p:cNvSpPr txBox="1">
            <a:spLocks/>
          </p:cNvSpPr>
          <p:nvPr/>
        </p:nvSpPr>
        <p:spPr>
          <a:xfrm>
            <a:off x="457200" y="1371600"/>
            <a:ext cx="8229600" cy="914400"/>
          </a:xfrm>
          <a:prstGeom prst="rect">
            <a:avLst/>
          </a:prstGeom>
        </p:spPr>
        <p:txBody>
          <a:bodyPr/>
          <a:lstStyle>
            <a:lvl1pPr algn="l" defTabSz="914400" rtl="0" eaLnBrk="1" latinLnBrk="0" hangingPunct="1">
              <a:spcBef>
                <a:spcPct val="0"/>
              </a:spcBef>
              <a:buNone/>
              <a:defRPr sz="4400" kern="1200">
                <a:solidFill>
                  <a:srgbClr val="000099"/>
                </a:solidFill>
                <a:latin typeface="Arial" panose="020B0604020202020204" pitchFamily="34" charset="0"/>
                <a:ea typeface="+mj-ea"/>
                <a:cs typeface="Arial" panose="020B0604020202020204" pitchFamily="34" charset="0"/>
              </a:defRPr>
            </a:lvl1pPr>
          </a:lstStyle>
          <a:p>
            <a:r>
              <a:rPr lang="en-US" dirty="0"/>
              <a:t>Click to edit Master title style</a:t>
            </a:r>
          </a:p>
        </p:txBody>
      </p:sp>
      <p:sp>
        <p:nvSpPr>
          <p:cNvPr id="12" name="Footer Placeholder 4"/>
          <p:cNvSpPr>
            <a:spLocks noGrp="1"/>
          </p:cNvSpPr>
          <p:nvPr>
            <p:ph type="ftr" sz="quarter" idx="11"/>
          </p:nvPr>
        </p:nvSpPr>
        <p:spPr>
          <a:xfrm>
            <a:off x="457200" y="6248400"/>
            <a:ext cx="7330440" cy="320675"/>
          </a:xfrm>
          <a:prstGeom prst="rect">
            <a:avLst/>
          </a:prstGeom>
        </p:spPr>
        <p:txBody>
          <a:bodyPr/>
          <a:lstStyle>
            <a:lvl1pPr>
              <a:defRPr sz="1100">
                <a:latin typeface="Arial" panose="020B0604020202020204" pitchFamily="34" charset="0"/>
                <a:cs typeface="Arial" panose="020B0604020202020204" pitchFamily="34" charset="0"/>
              </a:defRPr>
            </a:lvl1pPr>
          </a:lstStyle>
          <a:p>
            <a:r>
              <a:rPr lang="en-US"/>
              <a:t>Neck, Organizational Behavior. © SAGE Publications, 2017.</a:t>
            </a:r>
          </a:p>
        </p:txBody>
      </p:sp>
      <p:sp>
        <p:nvSpPr>
          <p:cNvPr id="13" name="Slide Number Placeholder 5"/>
          <p:cNvSpPr>
            <a:spLocks noGrp="1"/>
          </p:cNvSpPr>
          <p:nvPr>
            <p:ph type="sldNum" sz="quarter" idx="12"/>
          </p:nvPr>
        </p:nvSpPr>
        <p:spPr>
          <a:xfrm>
            <a:off x="8048485" y="6248401"/>
            <a:ext cx="638315" cy="304800"/>
          </a:xfrm>
          <a:prstGeom prst="rect">
            <a:avLst/>
          </a:prstGeom>
        </p:spPr>
        <p:txBody>
          <a:bodyPr/>
          <a:lstStyle>
            <a:lvl1pPr algn="r">
              <a:defRPr sz="1100">
                <a:latin typeface="Arial" panose="020B0604020202020204" pitchFamily="34" charset="0"/>
                <a:cs typeface="Arial" panose="020B0604020202020204" pitchFamily="34" charset="0"/>
              </a:defRPr>
            </a:lvl1pPr>
          </a:lstStyle>
          <a:p>
            <a:fld id="{CEBF22F6-37AB-452A-9AEE-99524A7A5C44}" type="slidenum">
              <a:rPr lang="en-US" smtClean="0"/>
              <a:t>‹#›</a:t>
            </a:fld>
            <a:endParaRPr lang="en-US"/>
          </a:p>
        </p:txBody>
      </p:sp>
      <p:sp>
        <p:nvSpPr>
          <p:cNvPr id="14" name="Content Placeholder 2"/>
          <p:cNvSpPr>
            <a:spLocks noGrp="1"/>
          </p:cNvSpPr>
          <p:nvPr>
            <p:ph idx="13" hasCustomPrompt="1"/>
          </p:nvPr>
        </p:nvSpPr>
        <p:spPr>
          <a:xfrm>
            <a:off x="470079" y="762000"/>
            <a:ext cx="8597721" cy="533400"/>
          </a:xfrm>
          <a:prstGeom prst="rect">
            <a:avLst/>
          </a:prstGeom>
        </p:spPr>
        <p:txBody>
          <a:bodyPr>
            <a:noAutofit/>
          </a:bodyPr>
          <a:lstStyle>
            <a:lvl1pPr marL="0" indent="0" algn="r">
              <a:buNone/>
              <a:defRPr sz="2400" b="1" cap="all" baseline="0">
                <a:solidFill>
                  <a:srgbClr val="009E00"/>
                </a:solidFill>
                <a:latin typeface="Arial Narrow" panose="020B0606020202030204" pitchFamily="34" charset="0"/>
              </a:defRPr>
            </a:lvl1pPr>
            <a:lvl2pPr algn="r">
              <a:defRPr sz="2400">
                <a:latin typeface="Arial Narrow" panose="020B0606020202030204" pitchFamily="34" charset="0"/>
              </a:defRPr>
            </a:lvl2pPr>
            <a:lvl3pPr algn="r">
              <a:defRPr sz="2400">
                <a:latin typeface="Arial Narrow" panose="020B0606020202030204" pitchFamily="34" charset="0"/>
              </a:defRPr>
            </a:lvl3pPr>
            <a:lvl4pPr algn="r">
              <a:defRPr sz="2400">
                <a:latin typeface="Arial Narrow" panose="020B0606020202030204" pitchFamily="34" charset="0"/>
              </a:defRPr>
            </a:lvl4pPr>
            <a:lvl5pPr algn="r">
              <a:defRPr sz="2400">
                <a:latin typeface="Arial Narrow" panose="020B0606020202030204" pitchFamily="34" charset="0"/>
              </a:defRPr>
            </a:lvl5pPr>
          </a:lstStyle>
          <a:p>
            <a:pPr lvl="0"/>
            <a:r>
              <a:rPr lang="en-US" dirty="0"/>
              <a:t>CLICK TO EDIT MASTER TEXT STYLES</a:t>
            </a:r>
          </a:p>
        </p:txBody>
      </p:sp>
    </p:spTree>
    <p:extLst>
      <p:ext uri="{BB962C8B-B14F-4D97-AF65-F5344CB8AC3E}">
        <p14:creationId xmlns:p14="http://schemas.microsoft.com/office/powerpoint/2010/main" val="2269161507"/>
      </p:ext>
    </p:extLst>
  </p:cSld>
  <p:clrMapOvr>
    <a:masterClrMapping/>
  </p:clrMapOvr>
  <p:hf hdr="0" dt="0"/>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838200"/>
            <a:ext cx="8229600" cy="609600"/>
          </a:xfrm>
          <a:prstGeom prst="rect">
            <a:avLst/>
          </a:prstGeom>
        </p:spPr>
        <p:txBody>
          <a:bodyPr/>
          <a:lstStyle>
            <a:lvl1pPr algn="ctr">
              <a:defRPr>
                <a:solidFill>
                  <a:srgbClr val="000099"/>
                </a:solidFill>
              </a:defRPr>
            </a:lvl1pPr>
          </a:lstStyle>
          <a:p>
            <a:r>
              <a:rPr lang="en-US"/>
              <a:t>Click to edit Master title style</a:t>
            </a:r>
            <a:endParaRPr lang="en-US" dirty="0"/>
          </a:p>
        </p:txBody>
      </p:sp>
      <p:sp>
        <p:nvSpPr>
          <p:cNvPr id="3" name="Text Placeholder 2"/>
          <p:cNvSpPr>
            <a:spLocks noGrp="1"/>
          </p:cNvSpPr>
          <p:nvPr>
            <p:ph type="body" idx="1"/>
          </p:nvPr>
        </p:nvSpPr>
        <p:spPr>
          <a:xfrm>
            <a:off x="457200" y="1646238"/>
            <a:ext cx="4038600" cy="639762"/>
          </a:xfrm>
          <a:prstGeom prst="rect">
            <a:avLst/>
          </a:prstGeom>
        </p:spPr>
        <p:txBody>
          <a:bodyPr anchor="b"/>
          <a:lstStyle>
            <a:lvl1pPr marL="0" indent="0">
              <a:buNone/>
              <a:defRPr sz="2400" b="1">
                <a:solidFill>
                  <a:schemeClr val="accent6">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286000"/>
            <a:ext cx="4038600"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24400" y="1646238"/>
            <a:ext cx="3962400" cy="639762"/>
          </a:xfrm>
          <a:prstGeom prst="rect">
            <a:avLst/>
          </a:prstGeom>
        </p:spPr>
        <p:txBody>
          <a:bodyPr anchor="b"/>
          <a:lstStyle>
            <a:lvl1pPr marL="0" indent="0">
              <a:buNone/>
              <a:defRPr sz="2400" b="1">
                <a:solidFill>
                  <a:schemeClr val="accent6">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724400" y="2286000"/>
            <a:ext cx="3962400"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Footer Placeholder 4"/>
          <p:cNvSpPr>
            <a:spLocks noGrp="1"/>
          </p:cNvSpPr>
          <p:nvPr>
            <p:ph type="ftr" sz="quarter" idx="11"/>
          </p:nvPr>
        </p:nvSpPr>
        <p:spPr>
          <a:xfrm>
            <a:off x="457200" y="6248400"/>
            <a:ext cx="7330440" cy="320675"/>
          </a:xfrm>
          <a:prstGeom prst="rect">
            <a:avLst/>
          </a:prstGeom>
        </p:spPr>
        <p:txBody>
          <a:bodyPr/>
          <a:lstStyle>
            <a:lvl1pPr>
              <a:defRPr sz="1100">
                <a:latin typeface="Arial" panose="020B0604020202020204" pitchFamily="34" charset="0"/>
                <a:cs typeface="Arial" panose="020B0604020202020204" pitchFamily="34" charset="0"/>
              </a:defRPr>
            </a:lvl1pPr>
          </a:lstStyle>
          <a:p>
            <a:r>
              <a:rPr lang="en-US"/>
              <a:t>Neck, Organizational Behavior. © SAGE Publications, 2017.</a:t>
            </a:r>
          </a:p>
        </p:txBody>
      </p:sp>
      <p:sp>
        <p:nvSpPr>
          <p:cNvPr id="14" name="Slide Number Placeholder 5"/>
          <p:cNvSpPr>
            <a:spLocks noGrp="1"/>
          </p:cNvSpPr>
          <p:nvPr>
            <p:ph type="sldNum" sz="quarter" idx="12"/>
          </p:nvPr>
        </p:nvSpPr>
        <p:spPr>
          <a:xfrm>
            <a:off x="8048485" y="6248401"/>
            <a:ext cx="638315" cy="304800"/>
          </a:xfrm>
          <a:prstGeom prst="rect">
            <a:avLst/>
          </a:prstGeom>
        </p:spPr>
        <p:txBody>
          <a:bodyPr/>
          <a:lstStyle>
            <a:lvl1pPr algn="r">
              <a:defRPr sz="1100">
                <a:latin typeface="Arial" panose="020B0604020202020204" pitchFamily="34" charset="0"/>
                <a:cs typeface="Arial" panose="020B0604020202020204" pitchFamily="34" charset="0"/>
              </a:defRPr>
            </a:lvl1pPr>
          </a:lstStyle>
          <a:p>
            <a:fld id="{CEBF22F6-37AB-452A-9AEE-99524A7A5C44}" type="slidenum">
              <a:rPr lang="en-US" smtClean="0"/>
              <a:t>‹#›</a:t>
            </a:fld>
            <a:endParaRPr lang="en-US"/>
          </a:p>
        </p:txBody>
      </p:sp>
    </p:spTree>
    <p:extLst>
      <p:ext uri="{BB962C8B-B14F-4D97-AF65-F5344CB8AC3E}">
        <p14:creationId xmlns:p14="http://schemas.microsoft.com/office/powerpoint/2010/main" val="40706830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04800" y="838200"/>
            <a:ext cx="8610600" cy="914400"/>
          </a:xfrm>
          <a:prstGeom prst="rect">
            <a:avLst/>
          </a:prstGeom>
        </p:spPr>
        <p:txBody>
          <a:bodyPr/>
          <a:lstStyle>
            <a:lvl1pPr algn="l">
              <a:defRPr>
                <a:solidFill>
                  <a:srgbClr val="000099"/>
                </a:solidFill>
              </a:defRPr>
            </a:lvl1pPr>
          </a:lstStyle>
          <a:p>
            <a:r>
              <a:rPr lang="en-US"/>
              <a:t>Click to edit Master title style</a:t>
            </a:r>
            <a:endParaRPr lang="en-US" dirty="0"/>
          </a:p>
        </p:txBody>
      </p:sp>
      <p:sp>
        <p:nvSpPr>
          <p:cNvPr id="5" name="Footer Placeholder 4"/>
          <p:cNvSpPr>
            <a:spLocks noGrp="1"/>
          </p:cNvSpPr>
          <p:nvPr>
            <p:ph type="ftr" sz="quarter" idx="11"/>
          </p:nvPr>
        </p:nvSpPr>
        <p:spPr>
          <a:xfrm>
            <a:off x="457200" y="6248400"/>
            <a:ext cx="7330440" cy="320675"/>
          </a:xfrm>
          <a:prstGeom prst="rect">
            <a:avLst/>
          </a:prstGeom>
        </p:spPr>
        <p:txBody>
          <a:bodyPr/>
          <a:lstStyle>
            <a:lvl1pPr>
              <a:defRPr sz="1100">
                <a:latin typeface="Arial" panose="020B0604020202020204" pitchFamily="34" charset="0"/>
                <a:cs typeface="Arial" panose="020B0604020202020204" pitchFamily="34" charset="0"/>
              </a:defRPr>
            </a:lvl1pPr>
          </a:lstStyle>
          <a:p>
            <a:r>
              <a:rPr lang="en-US"/>
              <a:t>Neck, Organizational Behavior. © SAGE Publications, 2017.</a:t>
            </a:r>
          </a:p>
        </p:txBody>
      </p:sp>
      <p:sp>
        <p:nvSpPr>
          <p:cNvPr id="8" name="Slide Number Placeholder 5"/>
          <p:cNvSpPr>
            <a:spLocks noGrp="1"/>
          </p:cNvSpPr>
          <p:nvPr>
            <p:ph type="sldNum" sz="quarter" idx="12"/>
          </p:nvPr>
        </p:nvSpPr>
        <p:spPr>
          <a:xfrm>
            <a:off x="8048485" y="6248401"/>
            <a:ext cx="638315" cy="304800"/>
          </a:xfrm>
          <a:prstGeom prst="rect">
            <a:avLst/>
          </a:prstGeom>
        </p:spPr>
        <p:txBody>
          <a:bodyPr/>
          <a:lstStyle>
            <a:lvl1pPr algn="r">
              <a:defRPr sz="1100">
                <a:latin typeface="Arial" panose="020B0604020202020204" pitchFamily="34" charset="0"/>
                <a:cs typeface="Arial" panose="020B0604020202020204" pitchFamily="34" charset="0"/>
              </a:defRPr>
            </a:lvl1pPr>
          </a:lstStyle>
          <a:p>
            <a:fld id="{CEBF22F6-37AB-452A-9AEE-99524A7A5C44}" type="slidenum">
              <a:rPr lang="en-US" smtClean="0"/>
              <a:t>‹#›</a:t>
            </a:fld>
            <a:endParaRPr lang="en-US"/>
          </a:p>
        </p:txBody>
      </p:sp>
    </p:spTree>
    <p:extLst>
      <p:ext uri="{BB962C8B-B14F-4D97-AF65-F5344CB8AC3E}">
        <p14:creationId xmlns:p14="http://schemas.microsoft.com/office/powerpoint/2010/main" val="25548626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without Foo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26712873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066800"/>
            <a:ext cx="2514600" cy="685800"/>
          </a:xfrm>
          <a:prstGeom prst="rect">
            <a:avLst/>
          </a:prstGeom>
        </p:spPr>
        <p:txBody>
          <a:bodyPr anchor="b"/>
          <a:lstStyle>
            <a:lvl1pPr algn="l">
              <a:defRPr sz="2000" b="1">
                <a:solidFill>
                  <a:srgbClr val="000099"/>
                </a:solidFill>
              </a:defRPr>
            </a:lvl1pPr>
          </a:lstStyle>
          <a:p>
            <a:r>
              <a:rPr lang="en-US"/>
              <a:t>Click to edit Master title style</a:t>
            </a:r>
            <a:endParaRPr lang="en-US" dirty="0"/>
          </a:p>
        </p:txBody>
      </p:sp>
      <p:sp>
        <p:nvSpPr>
          <p:cNvPr id="3" name="Content Placeholder 2"/>
          <p:cNvSpPr>
            <a:spLocks noGrp="1"/>
          </p:cNvSpPr>
          <p:nvPr>
            <p:ph idx="1"/>
          </p:nvPr>
        </p:nvSpPr>
        <p:spPr>
          <a:xfrm>
            <a:off x="3657600" y="1066800"/>
            <a:ext cx="5029199" cy="505936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5800" y="1752600"/>
            <a:ext cx="2514600" cy="43735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Footer Placeholder 4"/>
          <p:cNvSpPr>
            <a:spLocks noGrp="1"/>
          </p:cNvSpPr>
          <p:nvPr>
            <p:ph type="ftr" sz="quarter" idx="11"/>
          </p:nvPr>
        </p:nvSpPr>
        <p:spPr>
          <a:xfrm>
            <a:off x="457200" y="6248400"/>
            <a:ext cx="7330440" cy="320675"/>
          </a:xfrm>
          <a:prstGeom prst="rect">
            <a:avLst/>
          </a:prstGeom>
        </p:spPr>
        <p:txBody>
          <a:bodyPr/>
          <a:lstStyle>
            <a:lvl1pPr>
              <a:defRPr sz="1100">
                <a:latin typeface="Arial" panose="020B0604020202020204" pitchFamily="34" charset="0"/>
                <a:cs typeface="Arial" panose="020B0604020202020204" pitchFamily="34" charset="0"/>
              </a:defRPr>
            </a:lvl1pPr>
          </a:lstStyle>
          <a:p>
            <a:r>
              <a:rPr lang="en-US"/>
              <a:t>Neck, Organizational Behavior. © SAGE Publications, 2017.</a:t>
            </a:r>
          </a:p>
        </p:txBody>
      </p:sp>
      <p:sp>
        <p:nvSpPr>
          <p:cNvPr id="10" name="Slide Number Placeholder 5"/>
          <p:cNvSpPr>
            <a:spLocks noGrp="1"/>
          </p:cNvSpPr>
          <p:nvPr>
            <p:ph type="sldNum" sz="quarter" idx="12"/>
          </p:nvPr>
        </p:nvSpPr>
        <p:spPr>
          <a:xfrm>
            <a:off x="8048485" y="6248401"/>
            <a:ext cx="638315" cy="304800"/>
          </a:xfrm>
          <a:prstGeom prst="rect">
            <a:avLst/>
          </a:prstGeom>
        </p:spPr>
        <p:txBody>
          <a:bodyPr/>
          <a:lstStyle>
            <a:lvl1pPr algn="r">
              <a:defRPr sz="1100">
                <a:latin typeface="Arial" panose="020B0604020202020204" pitchFamily="34" charset="0"/>
                <a:cs typeface="Arial" panose="020B0604020202020204" pitchFamily="34" charset="0"/>
              </a:defRPr>
            </a:lvl1pPr>
          </a:lstStyle>
          <a:p>
            <a:fld id="{CEBF22F6-37AB-452A-9AEE-99524A7A5C44}" type="slidenum">
              <a:rPr lang="en-US" smtClean="0"/>
              <a:t>‹#›</a:t>
            </a:fld>
            <a:endParaRPr lang="en-US"/>
          </a:p>
        </p:txBody>
      </p:sp>
    </p:spTree>
    <p:extLst>
      <p:ext uri="{BB962C8B-B14F-4D97-AF65-F5344CB8AC3E}">
        <p14:creationId xmlns:p14="http://schemas.microsoft.com/office/powerpoint/2010/main" val="42828691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0" y="5334000"/>
            <a:ext cx="8610600" cy="457200"/>
          </a:xfrm>
          <a:prstGeom prst="rect">
            <a:avLst/>
          </a:prstGeom>
        </p:spPr>
        <p:txBody>
          <a:bodyPr anchor="b"/>
          <a:lstStyle>
            <a:lvl1pPr algn="l">
              <a:defRPr sz="2000" b="1">
                <a:solidFill>
                  <a:srgbClr val="000099"/>
                </a:solidFill>
              </a:defRPr>
            </a:lvl1pPr>
          </a:lstStyle>
          <a:p>
            <a:r>
              <a:rPr lang="en-US"/>
              <a:t>Click to edit Master title style</a:t>
            </a:r>
            <a:endParaRPr lang="en-US" dirty="0"/>
          </a:p>
        </p:txBody>
      </p:sp>
      <p:sp>
        <p:nvSpPr>
          <p:cNvPr id="3" name="Picture Placeholder 2"/>
          <p:cNvSpPr>
            <a:spLocks noGrp="1"/>
          </p:cNvSpPr>
          <p:nvPr>
            <p:ph type="pic" idx="1"/>
          </p:nvPr>
        </p:nvSpPr>
        <p:spPr>
          <a:xfrm>
            <a:off x="304800" y="990600"/>
            <a:ext cx="8610600" cy="43434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304800" y="5791200"/>
            <a:ext cx="8610600" cy="533400"/>
          </a:xfrm>
          <a:prstGeom prst="rect">
            <a:avLst/>
          </a:prstGeo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Footer Placeholder 4"/>
          <p:cNvSpPr>
            <a:spLocks noGrp="1"/>
          </p:cNvSpPr>
          <p:nvPr>
            <p:ph type="ftr" sz="quarter" idx="11"/>
          </p:nvPr>
        </p:nvSpPr>
        <p:spPr>
          <a:xfrm>
            <a:off x="304800" y="6324600"/>
            <a:ext cx="7543800" cy="396875"/>
          </a:xfrm>
          <a:prstGeom prst="rect">
            <a:avLst/>
          </a:prstGeom>
        </p:spPr>
        <p:txBody>
          <a:bodyPr/>
          <a:lstStyle/>
          <a:p>
            <a:r>
              <a:rPr lang="en-US"/>
              <a:t>Neck, Organizational Behavior. © SAGE Publications, 2017.</a:t>
            </a:r>
          </a:p>
        </p:txBody>
      </p:sp>
      <p:sp>
        <p:nvSpPr>
          <p:cNvPr id="9" name="Slide Number Placeholder 5"/>
          <p:cNvSpPr>
            <a:spLocks noGrp="1"/>
          </p:cNvSpPr>
          <p:nvPr>
            <p:ph type="sldNum" sz="quarter" idx="12"/>
          </p:nvPr>
        </p:nvSpPr>
        <p:spPr>
          <a:xfrm>
            <a:off x="8294816" y="6356350"/>
            <a:ext cx="620584" cy="365125"/>
          </a:xfrm>
          <a:prstGeom prst="rect">
            <a:avLst/>
          </a:prstGeom>
        </p:spPr>
        <p:txBody>
          <a:bodyPr/>
          <a:lstStyle>
            <a:lvl1pPr>
              <a:defRPr sz="1100">
                <a:latin typeface="Arial" panose="020B0604020202020204" pitchFamily="34" charset="0"/>
                <a:cs typeface="Arial" panose="020B0604020202020204" pitchFamily="34" charset="0"/>
              </a:defRPr>
            </a:lvl1pPr>
          </a:lstStyle>
          <a:p>
            <a:fld id="{CEBF22F6-37AB-452A-9AEE-99524A7A5C44}" type="slidenum">
              <a:rPr lang="en-US" smtClean="0"/>
              <a:t>‹#›</a:t>
            </a:fld>
            <a:endParaRPr lang="en-US"/>
          </a:p>
        </p:txBody>
      </p:sp>
    </p:spTree>
    <p:extLst>
      <p:ext uri="{BB962C8B-B14F-4D97-AF65-F5344CB8AC3E}">
        <p14:creationId xmlns:p14="http://schemas.microsoft.com/office/powerpoint/2010/main" val="404093836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2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2133600"/>
            <a:ext cx="7010400" cy="1466850"/>
          </a:xfrm>
        </p:spPr>
        <p:txBody>
          <a:bodyPr/>
          <a:lstStyle>
            <a:lvl1pPr>
              <a:defRPr>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Subtitle 2"/>
          <p:cNvSpPr>
            <a:spLocks noGrp="1"/>
          </p:cNvSpPr>
          <p:nvPr>
            <p:ph type="subTitle" idx="1"/>
          </p:nvPr>
        </p:nvSpPr>
        <p:spPr>
          <a:xfrm>
            <a:off x="1645024" y="3886200"/>
            <a:ext cx="5898776"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6" name="Slide Number Placeholder 5"/>
          <p:cNvSpPr>
            <a:spLocks noGrp="1"/>
          </p:cNvSpPr>
          <p:nvPr>
            <p:ph type="sldNum" sz="quarter" idx="12"/>
          </p:nvPr>
        </p:nvSpPr>
        <p:spPr>
          <a:xfrm>
            <a:off x="8077200" y="6356350"/>
            <a:ext cx="609600" cy="365125"/>
          </a:xfrm>
          <a:prstGeom prst="rect">
            <a:avLst/>
          </a:prstGeom>
        </p:spPr>
        <p:txBody>
          <a:bodyPr/>
          <a:lstStyle/>
          <a:p>
            <a:fld id="{CEBF22F6-37AB-452A-9AEE-99524A7A5C44}" type="slidenum">
              <a:rPr lang="en-US" smtClean="0"/>
              <a:t>‹#›</a:t>
            </a:fld>
            <a:endParaRPr lang="en-US"/>
          </a:p>
        </p:txBody>
      </p:sp>
      <p:sp>
        <p:nvSpPr>
          <p:cNvPr id="13" name="Footer Placeholder 4"/>
          <p:cNvSpPr>
            <a:spLocks noGrp="1"/>
          </p:cNvSpPr>
          <p:nvPr>
            <p:ph type="ftr" sz="quarter" idx="3"/>
          </p:nvPr>
        </p:nvSpPr>
        <p:spPr>
          <a:xfrm>
            <a:off x="1371600" y="6356350"/>
            <a:ext cx="6400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Neck, Organizational Behavior. © SAGE Publications, 2017.</a:t>
            </a:r>
          </a:p>
        </p:txBody>
      </p:sp>
      <p:pic>
        <p:nvPicPr>
          <p:cNvPr id="1026" name="Picture 2" descr="K:\SagePub\HigherEd\EdAcq\Books\Our Documents\EdAcq\Katie\03_Maggie\Neck, OB\Draft Site Content\ppts\Neck_Organizational Behavior_PPT_title.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5839893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5" name="Rectangle 7"/>
          <p:cNvSpPr/>
          <p:nvPr userDrawn="1"/>
        </p:nvSpPr>
        <p:spPr>
          <a:xfrm>
            <a:off x="7956550" y="115888"/>
            <a:ext cx="1069975" cy="9366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a:p>
        </p:txBody>
      </p:sp>
      <p:cxnSp>
        <p:nvCxnSpPr>
          <p:cNvPr id="8" name="Straight Connector 8"/>
          <p:cNvCxnSpPr/>
          <p:nvPr userDrawn="1"/>
        </p:nvCxnSpPr>
        <p:spPr>
          <a:xfrm>
            <a:off x="0" y="1196752"/>
            <a:ext cx="9144000" cy="1588"/>
          </a:xfrm>
          <a:prstGeom prst="line">
            <a:avLst/>
          </a:prstGeom>
          <a:ln w="12700" cap="flat" cmpd="sng" algn="ctr">
            <a:solidFill>
              <a:srgbClr val="7D8077"/>
            </a:solidFill>
            <a:prstDash val="solid"/>
            <a:round/>
            <a:headEnd type="none" w="med" len="med"/>
            <a:tailEnd type="none" w="med" len="med"/>
          </a:ln>
          <a:effectLst>
            <a:glow rad="63500">
              <a:srgbClr val="7D8077">
                <a:alpha val="75000"/>
              </a:srgbClr>
            </a:glow>
          </a:effectLst>
        </p:spPr>
        <p:style>
          <a:lnRef idx="3">
            <a:schemeClr val="accent6"/>
          </a:lnRef>
          <a:fillRef idx="0">
            <a:schemeClr val="accent6"/>
          </a:fillRef>
          <a:effectRef idx="2">
            <a:schemeClr val="accent6"/>
          </a:effectRef>
          <a:fontRef idx="minor">
            <a:schemeClr val="tx1"/>
          </a:fontRef>
        </p:style>
      </p:cxnSp>
      <p:sp>
        <p:nvSpPr>
          <p:cNvPr id="6" name="Content Placeholder 2"/>
          <p:cNvSpPr>
            <a:spLocks noGrp="1"/>
          </p:cNvSpPr>
          <p:nvPr>
            <p:ph sz="half" idx="13"/>
          </p:nvPr>
        </p:nvSpPr>
        <p:spPr>
          <a:xfrm>
            <a:off x="323528" y="1412776"/>
            <a:ext cx="8208912" cy="2736304"/>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dirty="0"/>
          </a:p>
        </p:txBody>
      </p:sp>
      <p:sp>
        <p:nvSpPr>
          <p:cNvPr id="7" name="Title 1"/>
          <p:cNvSpPr>
            <a:spLocks noGrp="1"/>
          </p:cNvSpPr>
          <p:nvPr>
            <p:ph type="title"/>
          </p:nvPr>
        </p:nvSpPr>
        <p:spPr>
          <a:xfrm>
            <a:off x="295871" y="0"/>
            <a:ext cx="7588497" cy="1143000"/>
          </a:xfrm>
        </p:spPr>
        <p:txBody>
          <a:bodyPr/>
          <a:lstStyle/>
          <a:p>
            <a:r>
              <a:rPr lang="en-AU"/>
              <a:t>Click to edit Master title style</a:t>
            </a:r>
            <a:endParaRPr/>
          </a:p>
        </p:txBody>
      </p:sp>
      <p:sp>
        <p:nvSpPr>
          <p:cNvPr id="13" name="Picture Placeholder 18"/>
          <p:cNvSpPr>
            <a:spLocks noGrp="1"/>
          </p:cNvSpPr>
          <p:nvPr>
            <p:ph type="pic" sz="quarter" idx="14"/>
          </p:nvPr>
        </p:nvSpPr>
        <p:spPr>
          <a:xfrm>
            <a:off x="317660" y="4437112"/>
            <a:ext cx="8208912" cy="1728094"/>
          </a:xfrm>
        </p:spPr>
        <p:txBody>
          <a:bodyPr rtlCol="0">
            <a:normAutofit/>
          </a:bodyPr>
          <a:lstStyle>
            <a:lvl1pPr marL="0" indent="0">
              <a:buFontTx/>
              <a:buNone/>
              <a:defRPr/>
            </a:lvl1pPr>
          </a:lstStyle>
          <a:p>
            <a:pPr lvl="0"/>
            <a:r>
              <a:rPr lang="en-AU" noProof="0"/>
              <a:t>Drag picture to placeholder or click icon to add</a:t>
            </a:r>
            <a:endParaRPr lang="en-US" noProof="0" dirty="0"/>
          </a:p>
        </p:txBody>
      </p:sp>
      <p:sp>
        <p:nvSpPr>
          <p:cNvPr id="9" name="Footer Placeholder 4"/>
          <p:cNvSpPr>
            <a:spLocks noGrp="1"/>
          </p:cNvSpPr>
          <p:nvPr>
            <p:ph type="ftr" sz="quarter" idx="15"/>
          </p:nvPr>
        </p:nvSpPr>
        <p:spPr/>
        <p:txBody>
          <a:bodyPr/>
          <a:lstStyle>
            <a:lvl1pPr>
              <a:defRPr/>
            </a:lvl1pPr>
          </a:lstStyle>
          <a:p>
            <a:pPr>
              <a:defRPr/>
            </a:pPr>
            <a:r>
              <a:t>© 2014 The McGraw-Hill Companies, Inc. All rights reserved</a:t>
            </a:r>
            <a:endParaRPr dirty="0"/>
          </a:p>
        </p:txBody>
      </p:sp>
      <p:sp>
        <p:nvSpPr>
          <p:cNvPr id="10" name="Date Placeholder 2"/>
          <p:cNvSpPr>
            <a:spLocks noGrp="1"/>
          </p:cNvSpPr>
          <p:nvPr>
            <p:ph type="dt" sz="half" idx="16"/>
          </p:nvPr>
        </p:nvSpPr>
        <p:spPr>
          <a:xfrm>
            <a:off x="6732588" y="6345238"/>
            <a:ext cx="2219325" cy="365125"/>
          </a:xfrm>
          <a:prstGeom prst="rect">
            <a:avLst/>
          </a:prstGeom>
        </p:spPr>
        <p:txBody>
          <a:bodyPr/>
          <a:lstStyle>
            <a:lvl1pPr>
              <a:defRPr/>
            </a:lvl1pPr>
          </a:lstStyle>
          <a:p>
            <a:pPr>
              <a:defRPr/>
            </a:pPr>
            <a:r>
              <a:rPr lang="en-AU"/>
              <a:t>McShane/Von Glinow M:OB 2e</a:t>
            </a:r>
            <a:endParaRPr lang="en-US" dirty="0"/>
          </a:p>
        </p:txBody>
      </p:sp>
      <p:sp>
        <p:nvSpPr>
          <p:cNvPr id="11" name="Slide Number Placeholder 4"/>
          <p:cNvSpPr>
            <a:spLocks noGrp="1"/>
          </p:cNvSpPr>
          <p:nvPr>
            <p:ph type="sldNum" sz="quarter" idx="17"/>
          </p:nvPr>
        </p:nvSpPr>
        <p:spPr>
          <a:xfrm>
            <a:off x="4284663" y="6345238"/>
            <a:ext cx="657225" cy="365125"/>
          </a:xfrm>
          <a:prstGeom prst="rect">
            <a:avLst/>
          </a:prstGeom>
        </p:spPr>
        <p:txBody>
          <a:bodyPr/>
          <a:lstStyle>
            <a:lvl1pPr>
              <a:defRPr/>
            </a:lvl1pPr>
          </a:lstStyle>
          <a:p>
            <a:pPr>
              <a:defRPr/>
            </a:pPr>
            <a:fld id="{9C521611-47B5-42BC-A840-B386D922627A}" type="slidenum">
              <a:rPr lang="en-US"/>
              <a:pPr>
                <a:defRPr/>
              </a:pPr>
              <a:t>‹#›</a:t>
            </a:fld>
            <a:endParaRPr lang="en-US"/>
          </a:p>
        </p:txBody>
      </p:sp>
    </p:spTree>
    <p:extLst>
      <p:ext uri="{BB962C8B-B14F-4D97-AF65-F5344CB8AC3E}">
        <p14:creationId xmlns:p14="http://schemas.microsoft.com/office/powerpoint/2010/main" val="64756748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4" name="Rectangle 7"/>
          <p:cNvSpPr/>
          <p:nvPr userDrawn="1"/>
        </p:nvSpPr>
        <p:spPr>
          <a:xfrm>
            <a:off x="7956550" y="115888"/>
            <a:ext cx="1069975" cy="9366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a:p>
        </p:txBody>
      </p:sp>
      <p:cxnSp>
        <p:nvCxnSpPr>
          <p:cNvPr id="5" name="Straight Connector 8"/>
          <p:cNvCxnSpPr/>
          <p:nvPr userDrawn="1"/>
        </p:nvCxnSpPr>
        <p:spPr>
          <a:xfrm>
            <a:off x="0" y="1196752"/>
            <a:ext cx="9144000" cy="1588"/>
          </a:xfrm>
          <a:prstGeom prst="line">
            <a:avLst/>
          </a:prstGeom>
          <a:ln w="12700" cap="flat" cmpd="sng" algn="ctr">
            <a:solidFill>
              <a:srgbClr val="7D8077"/>
            </a:solidFill>
            <a:prstDash val="solid"/>
            <a:round/>
            <a:headEnd type="none" w="med" len="med"/>
            <a:tailEnd type="none" w="med" len="med"/>
          </a:ln>
          <a:effectLst>
            <a:glow rad="63500">
              <a:srgbClr val="7D8077">
                <a:alpha val="75000"/>
              </a:srgbClr>
            </a:glow>
          </a:effectLst>
        </p:spPr>
        <p:style>
          <a:lnRef idx="3">
            <a:schemeClr val="accent6"/>
          </a:lnRef>
          <a:fillRef idx="0">
            <a:schemeClr val="accent6"/>
          </a:fillRef>
          <a:effectRef idx="2">
            <a:schemeClr val="accent6"/>
          </a:effectRef>
          <a:fontRef idx="minor">
            <a:schemeClr val="tx1"/>
          </a:fontRef>
        </p:style>
      </p:cxnSp>
      <p:sp>
        <p:nvSpPr>
          <p:cNvPr id="6" name="Rectangle 21"/>
          <p:cNvSpPr>
            <a:spLocks noChangeArrowheads="1"/>
          </p:cNvSpPr>
          <p:nvPr userDrawn="1"/>
        </p:nvSpPr>
        <p:spPr bwMode="auto">
          <a:xfrm>
            <a:off x="6915150" y="6346825"/>
            <a:ext cx="2133600" cy="457200"/>
          </a:xfrm>
          <a:prstGeom prst="rect">
            <a:avLst/>
          </a:prstGeom>
          <a:noFill/>
          <a:ln w="9525">
            <a:noFill/>
            <a:miter lim="800000"/>
            <a:headEnd/>
            <a:tailEnd/>
          </a:ln>
        </p:spPr>
        <p:txBody>
          <a:bodyPr anchor="b"/>
          <a:lstStyle/>
          <a:p>
            <a:pPr algn="r"/>
            <a:r>
              <a:rPr lang="en-US" sz="1000">
                <a:solidFill>
                  <a:schemeClr val="tx1"/>
                </a:solidFill>
                <a:effectLst>
                  <a:outerShdw blurRad="38100" dist="38100" dir="2700000" algn="tl">
                    <a:srgbClr val="C0C0C0"/>
                  </a:outerShdw>
                </a:effectLst>
                <a:latin typeface="Times New Roman" pitchFamily="18" charset="0"/>
                <a:ea typeface="ＭＳ Ｐゴシック"/>
                <a:cs typeface="ＭＳ Ｐゴシック"/>
              </a:rPr>
              <a:t>10-</a:t>
            </a:r>
            <a:fld id="{E792B372-6810-4625-9DE4-370EF0E1A1DD}" type="slidenum">
              <a:rPr lang="en-US" sz="1000">
                <a:solidFill>
                  <a:schemeClr val="tx1"/>
                </a:solidFill>
                <a:effectLst>
                  <a:outerShdw blurRad="38100" dist="38100" dir="2700000" algn="tl">
                    <a:srgbClr val="C0C0C0"/>
                  </a:outerShdw>
                </a:effectLst>
                <a:latin typeface="Times New Roman" pitchFamily="18" charset="0"/>
                <a:ea typeface="ＭＳ Ｐゴシック"/>
                <a:cs typeface="ＭＳ Ｐゴシック"/>
              </a:rPr>
              <a:pPr algn="r"/>
              <a:t>‹#›</a:t>
            </a:fld>
            <a:endParaRPr lang="en-US" sz="1000">
              <a:solidFill>
                <a:schemeClr val="tx1"/>
              </a:solidFill>
              <a:effectLst>
                <a:outerShdw blurRad="38100" dist="38100" dir="2700000" algn="tl">
                  <a:srgbClr val="C0C0C0"/>
                </a:outerShdw>
              </a:effectLst>
              <a:latin typeface="Times New Roman" pitchFamily="18" charset="0"/>
              <a:ea typeface="ＭＳ Ｐゴシック"/>
              <a:cs typeface="ＭＳ Ｐゴシック"/>
            </a:endParaRPr>
          </a:p>
        </p:txBody>
      </p:sp>
      <p:sp>
        <p:nvSpPr>
          <p:cNvPr id="2" name="Title 1"/>
          <p:cNvSpPr>
            <a:spLocks noGrp="1"/>
          </p:cNvSpPr>
          <p:nvPr>
            <p:ph type="title"/>
          </p:nvPr>
        </p:nvSpPr>
        <p:spPr/>
        <p:txBody>
          <a:bodyPr/>
          <a:lstStyle/>
          <a:p>
            <a:r>
              <a:rPr lang="en-AU"/>
              <a:t>Click to edit Master title style</a:t>
            </a:r>
            <a:endParaRPr/>
          </a:p>
        </p:txBody>
      </p:sp>
      <p:sp>
        <p:nvSpPr>
          <p:cNvPr id="3" name="Content Placeholder 2"/>
          <p:cNvSpPr>
            <a:spLocks noGrp="1"/>
          </p:cNvSpPr>
          <p:nvPr>
            <p:ph idx="1"/>
          </p:nvPr>
        </p:nvSpPr>
        <p:spPr>
          <a:xfrm>
            <a:off x="323528" y="1340768"/>
            <a:ext cx="8208911" cy="4785395"/>
          </a:xfrm>
        </p:spPr>
        <p:txBody>
          <a:bodyPr/>
          <a:lstStyle>
            <a:lvl5pPr>
              <a:defRPr/>
            </a:lvl5p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dirty="0"/>
          </a:p>
        </p:txBody>
      </p:sp>
      <p:sp>
        <p:nvSpPr>
          <p:cNvPr id="7" name="Footer Placeholder 4"/>
          <p:cNvSpPr>
            <a:spLocks noGrp="1"/>
          </p:cNvSpPr>
          <p:nvPr>
            <p:ph type="ftr" sz="quarter" idx="10"/>
          </p:nvPr>
        </p:nvSpPr>
        <p:spPr/>
        <p:txBody>
          <a:bodyPr/>
          <a:lstStyle>
            <a:lvl1pPr>
              <a:defRPr/>
            </a:lvl1pPr>
          </a:lstStyle>
          <a:p>
            <a:pPr>
              <a:defRPr/>
            </a:pPr>
            <a:r>
              <a:t>© 2014 The McGraw-Hill Companies, Inc. All rights reserved</a:t>
            </a:r>
            <a:endParaRPr dirty="0"/>
          </a:p>
        </p:txBody>
      </p:sp>
      <p:sp>
        <p:nvSpPr>
          <p:cNvPr id="8" name="Slide Number Placeholder 4"/>
          <p:cNvSpPr>
            <a:spLocks noGrp="1"/>
          </p:cNvSpPr>
          <p:nvPr>
            <p:ph type="sldNum" sz="quarter" idx="11"/>
          </p:nvPr>
        </p:nvSpPr>
        <p:spPr>
          <a:xfrm>
            <a:off x="4284663" y="6345238"/>
            <a:ext cx="657225" cy="365125"/>
          </a:xfrm>
          <a:prstGeom prst="rect">
            <a:avLst/>
          </a:prstGeom>
        </p:spPr>
        <p:txBody>
          <a:bodyPr/>
          <a:lstStyle>
            <a:lvl1pPr>
              <a:defRPr/>
            </a:lvl1pPr>
          </a:lstStyle>
          <a:p>
            <a:pPr>
              <a:defRPr/>
            </a:pPr>
            <a:fld id="{2E3EF683-D693-4E74-8034-E1984B043D45}" type="slidenum">
              <a:rPr lang="en-US"/>
              <a:pPr>
                <a:defRPr/>
              </a:pPr>
              <a:t>‹#›</a:t>
            </a:fld>
            <a:endParaRPr lang="en-US"/>
          </a:p>
        </p:txBody>
      </p:sp>
    </p:spTree>
    <p:extLst>
      <p:ext uri="{BB962C8B-B14F-4D97-AF65-F5344CB8AC3E}">
        <p14:creationId xmlns:p14="http://schemas.microsoft.com/office/powerpoint/2010/main" val="205269770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Left Text &amp; Photo">
    <p:spTree>
      <p:nvGrpSpPr>
        <p:cNvPr id="1" name=""/>
        <p:cNvGrpSpPr/>
        <p:nvPr/>
      </p:nvGrpSpPr>
      <p:grpSpPr>
        <a:xfrm>
          <a:off x="0" y="0"/>
          <a:ext cx="0" cy="0"/>
          <a:chOff x="0" y="0"/>
          <a:chExt cx="0" cy="0"/>
        </a:xfrm>
      </p:grpSpPr>
      <p:cxnSp>
        <p:nvCxnSpPr>
          <p:cNvPr id="5" name="Straight Connector 5"/>
          <p:cNvCxnSpPr/>
          <p:nvPr userDrawn="1"/>
        </p:nvCxnSpPr>
        <p:spPr>
          <a:xfrm>
            <a:off x="0" y="1196752"/>
            <a:ext cx="9144000" cy="1588"/>
          </a:xfrm>
          <a:prstGeom prst="line">
            <a:avLst/>
          </a:prstGeom>
          <a:ln w="12700" cap="flat" cmpd="sng" algn="ctr">
            <a:solidFill>
              <a:srgbClr val="7D8077"/>
            </a:solidFill>
            <a:prstDash val="solid"/>
            <a:round/>
            <a:headEnd type="none" w="med" len="med"/>
            <a:tailEnd type="none" w="med" len="med"/>
          </a:ln>
          <a:effectLst>
            <a:glow rad="63500">
              <a:srgbClr val="7D8077">
                <a:alpha val="75000"/>
              </a:srgbClr>
            </a:glow>
          </a:effectLst>
        </p:spPr>
        <p:style>
          <a:lnRef idx="3">
            <a:schemeClr val="accent6"/>
          </a:lnRef>
          <a:fillRef idx="0">
            <a:schemeClr val="accent6"/>
          </a:fillRef>
          <a:effectRef idx="2">
            <a:schemeClr val="accent6"/>
          </a:effectRef>
          <a:fontRef idx="minor">
            <a:schemeClr val="tx1"/>
          </a:fontRef>
        </p:style>
      </p:cxnSp>
      <p:sp>
        <p:nvSpPr>
          <p:cNvPr id="6" name="Rectangle 11"/>
          <p:cNvSpPr/>
          <p:nvPr userDrawn="1"/>
        </p:nvSpPr>
        <p:spPr>
          <a:xfrm>
            <a:off x="7956550" y="115888"/>
            <a:ext cx="1069975" cy="9366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a:p>
        </p:txBody>
      </p:sp>
      <p:sp>
        <p:nvSpPr>
          <p:cNvPr id="2" name="Title 1"/>
          <p:cNvSpPr>
            <a:spLocks noGrp="1"/>
          </p:cNvSpPr>
          <p:nvPr>
            <p:ph type="title"/>
          </p:nvPr>
        </p:nvSpPr>
        <p:spPr/>
        <p:txBody>
          <a:bodyPr/>
          <a:lstStyle/>
          <a:p>
            <a:r>
              <a:rPr lang="en-AU"/>
              <a:t>Click to edit Master title style</a:t>
            </a:r>
            <a:endParaRPr lang="en-US"/>
          </a:p>
        </p:txBody>
      </p:sp>
      <p:sp>
        <p:nvSpPr>
          <p:cNvPr id="9" name="Content Placeholder 2"/>
          <p:cNvSpPr>
            <a:spLocks noGrp="1"/>
          </p:cNvSpPr>
          <p:nvPr>
            <p:ph idx="1"/>
          </p:nvPr>
        </p:nvSpPr>
        <p:spPr>
          <a:xfrm>
            <a:off x="323529" y="1412776"/>
            <a:ext cx="4392488" cy="4713387"/>
          </a:xfrm>
        </p:spPr>
        <p:txBody>
          <a:bodyPr/>
          <a:lstStyle>
            <a:lvl1pPr>
              <a:defRPr sz="2400"/>
            </a:lvl1pPr>
            <a:lvl2pPr>
              <a:defRPr sz="2200"/>
            </a:lvl2pPr>
            <a:lvl3pPr>
              <a:defRPr sz="1800"/>
            </a:lvl3pPr>
            <a:lvl5pPr>
              <a:defRPr/>
            </a:lvl5p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dirty="0"/>
          </a:p>
        </p:txBody>
      </p:sp>
      <p:sp>
        <p:nvSpPr>
          <p:cNvPr id="11" name="Picture Placeholder 10"/>
          <p:cNvSpPr>
            <a:spLocks noGrp="1"/>
          </p:cNvSpPr>
          <p:nvPr>
            <p:ph type="pic" sz="quarter" idx="13"/>
          </p:nvPr>
        </p:nvSpPr>
        <p:spPr>
          <a:xfrm>
            <a:off x="4932040" y="1412776"/>
            <a:ext cx="3816424" cy="4680520"/>
          </a:xfrm>
        </p:spPr>
        <p:txBody>
          <a:bodyPr rtlCol="0">
            <a:normAutofit/>
          </a:bodyPr>
          <a:lstStyle>
            <a:lvl1pPr marL="0" indent="0">
              <a:buFontTx/>
              <a:buNone/>
              <a:defRPr/>
            </a:lvl1pPr>
          </a:lstStyle>
          <a:p>
            <a:pPr lvl="0"/>
            <a:r>
              <a:rPr lang="en-AU" noProof="0"/>
              <a:t>Drag picture to placeholder or click icon to add</a:t>
            </a:r>
            <a:endParaRPr lang="en-US" noProof="0" dirty="0"/>
          </a:p>
        </p:txBody>
      </p:sp>
      <p:sp>
        <p:nvSpPr>
          <p:cNvPr id="7" name="Footer Placeholder 4"/>
          <p:cNvSpPr>
            <a:spLocks noGrp="1"/>
          </p:cNvSpPr>
          <p:nvPr>
            <p:ph type="ftr" sz="quarter" idx="14"/>
          </p:nvPr>
        </p:nvSpPr>
        <p:spPr/>
        <p:txBody>
          <a:bodyPr/>
          <a:lstStyle>
            <a:lvl1pPr>
              <a:defRPr/>
            </a:lvl1pPr>
          </a:lstStyle>
          <a:p>
            <a:pPr>
              <a:defRPr/>
            </a:pPr>
            <a:r>
              <a:t>© 2014 The McGraw-Hill Companies, Inc. All rights reserved</a:t>
            </a:r>
            <a:endParaRPr dirty="0"/>
          </a:p>
        </p:txBody>
      </p:sp>
      <p:sp>
        <p:nvSpPr>
          <p:cNvPr id="8" name="Date Placeholder 2"/>
          <p:cNvSpPr>
            <a:spLocks noGrp="1"/>
          </p:cNvSpPr>
          <p:nvPr>
            <p:ph type="dt" sz="half" idx="15"/>
          </p:nvPr>
        </p:nvSpPr>
        <p:spPr>
          <a:xfrm>
            <a:off x="6732588" y="6345238"/>
            <a:ext cx="2219325" cy="365125"/>
          </a:xfrm>
          <a:prstGeom prst="rect">
            <a:avLst/>
          </a:prstGeom>
        </p:spPr>
        <p:txBody>
          <a:bodyPr/>
          <a:lstStyle>
            <a:lvl1pPr>
              <a:defRPr/>
            </a:lvl1pPr>
          </a:lstStyle>
          <a:p>
            <a:pPr>
              <a:defRPr/>
            </a:pPr>
            <a:r>
              <a:rPr lang="en-AU"/>
              <a:t>McShane/Von Glinow M:OB 2e</a:t>
            </a:r>
            <a:endParaRPr lang="en-US" dirty="0"/>
          </a:p>
        </p:txBody>
      </p:sp>
      <p:sp>
        <p:nvSpPr>
          <p:cNvPr id="10" name="Slide Number Placeholder 4"/>
          <p:cNvSpPr>
            <a:spLocks noGrp="1"/>
          </p:cNvSpPr>
          <p:nvPr>
            <p:ph type="sldNum" sz="quarter" idx="16"/>
          </p:nvPr>
        </p:nvSpPr>
        <p:spPr>
          <a:xfrm>
            <a:off x="4284663" y="6345238"/>
            <a:ext cx="657225" cy="365125"/>
          </a:xfrm>
          <a:prstGeom prst="rect">
            <a:avLst/>
          </a:prstGeom>
        </p:spPr>
        <p:txBody>
          <a:bodyPr/>
          <a:lstStyle>
            <a:lvl1pPr>
              <a:defRPr/>
            </a:lvl1pPr>
          </a:lstStyle>
          <a:p>
            <a:pPr>
              <a:defRPr/>
            </a:pPr>
            <a:fld id="{9B712EA4-E8B5-4399-8F47-264028D8BA3B}" type="slidenum">
              <a:rPr lang="en-US"/>
              <a:pPr>
                <a:defRPr/>
              </a:pPr>
              <a:t>‹#›</a:t>
            </a:fld>
            <a:endParaRPr lang="en-US"/>
          </a:p>
        </p:txBody>
      </p:sp>
    </p:spTree>
    <p:extLst>
      <p:ext uri="{BB962C8B-B14F-4D97-AF65-F5344CB8AC3E}">
        <p14:creationId xmlns:p14="http://schemas.microsoft.com/office/powerpoint/2010/main" val="51167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jp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7">
            <a:lum/>
          </a:blip>
          <a:srcRect/>
          <a:stretch>
            <a:fillRect/>
          </a:stretch>
        </a:blipFill>
        <a:effectLst/>
      </p:bgPr>
    </p:bg>
    <p:spTree>
      <p:nvGrpSpPr>
        <p:cNvPr id="1" name=""/>
        <p:cNvGrpSpPr/>
        <p:nvPr/>
      </p:nvGrpSpPr>
      <p:grpSpPr>
        <a:xfrm>
          <a:off x="0" y="0"/>
          <a:ext cx="0" cy="0"/>
          <a:chOff x="0" y="0"/>
          <a:chExt cx="0" cy="0"/>
        </a:xfrm>
      </p:grpSpPr>
      <p:sp>
        <p:nvSpPr>
          <p:cNvPr id="4" name="Title Placeholder 3"/>
          <p:cNvSpPr>
            <a:spLocks noGrp="1"/>
          </p:cNvSpPr>
          <p:nvPr>
            <p:ph type="title"/>
          </p:nvPr>
        </p:nvSpPr>
        <p:spPr>
          <a:xfrm>
            <a:off x="457200" y="1219200"/>
            <a:ext cx="8229600" cy="11430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11" name="Text Placeholder 10"/>
          <p:cNvSpPr>
            <a:spLocks noGrp="1"/>
          </p:cNvSpPr>
          <p:nvPr>
            <p:ph type="body" idx="1"/>
          </p:nvPr>
        </p:nvSpPr>
        <p:spPr>
          <a:xfrm>
            <a:off x="457200" y="2438400"/>
            <a:ext cx="8229600" cy="36877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Footer Placeholder 4"/>
          <p:cNvSpPr>
            <a:spLocks noGrp="1"/>
          </p:cNvSpPr>
          <p:nvPr>
            <p:ph type="ftr" sz="quarter" idx="3"/>
          </p:nvPr>
        </p:nvSpPr>
        <p:spPr>
          <a:xfrm>
            <a:off x="457200" y="6400800"/>
            <a:ext cx="7482840" cy="320675"/>
          </a:xfrm>
          <a:prstGeom prst="rect">
            <a:avLst/>
          </a:prstGeom>
        </p:spPr>
        <p:txBody>
          <a:bodyPr/>
          <a:lstStyle>
            <a:lvl1pPr>
              <a:defRPr sz="1100">
                <a:latin typeface="Arial" panose="020B0604020202020204" pitchFamily="34" charset="0"/>
                <a:cs typeface="Arial" panose="020B0604020202020204" pitchFamily="34" charset="0"/>
              </a:defRPr>
            </a:lvl1pPr>
          </a:lstStyle>
          <a:p>
            <a:r>
              <a:rPr lang="en-US"/>
              <a:t>Neck, Organizational Behavior. © SAGE Publications, 2017.</a:t>
            </a:r>
          </a:p>
        </p:txBody>
      </p:sp>
    </p:spTree>
    <p:extLst>
      <p:ext uri="{BB962C8B-B14F-4D97-AF65-F5344CB8AC3E}">
        <p14:creationId xmlns:p14="http://schemas.microsoft.com/office/powerpoint/2010/main" val="1078886324"/>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 id="2147483687" r:id="rId13"/>
    <p:sldLayoutId id="2147483688" r:id="rId14"/>
    <p:sldLayoutId id="2147483689" r:id="rId15"/>
  </p:sldLayoutIdLst>
  <p:hf hdr="0" dt="0"/>
  <p:txStyles>
    <p:titleStyle>
      <a:lvl1pPr algn="ctr" defTabSz="914400" rtl="0" eaLnBrk="1" latinLnBrk="0" hangingPunct="1">
        <a:spcBef>
          <a:spcPct val="0"/>
        </a:spcBef>
        <a:buNone/>
        <a:defRPr sz="4400" kern="1200">
          <a:solidFill>
            <a:srgbClr val="000099"/>
          </a:solidFill>
          <a:latin typeface="Arial" panose="020B0604020202020204" pitchFamily="34" charset="0"/>
          <a:ea typeface="+mj-ea"/>
          <a:cs typeface="Arial" panose="020B0604020202020204"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5.tiff"/><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image" Target="../media/image8.png"/></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MGT 217</a:t>
            </a:r>
            <a:br>
              <a:rPr lang="en-US" dirty="0"/>
            </a:br>
            <a:r>
              <a:rPr lang="en-US" dirty="0"/>
              <a:t>10/29/18</a:t>
            </a:r>
          </a:p>
        </p:txBody>
      </p:sp>
    </p:spTree>
    <p:extLst>
      <p:ext uri="{BB962C8B-B14F-4D97-AF65-F5344CB8AC3E}">
        <p14:creationId xmlns:p14="http://schemas.microsoft.com/office/powerpoint/2010/main" val="6003542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45932"/>
            <a:ext cx="8229600" cy="914400"/>
          </a:xfrm>
        </p:spPr>
        <p:txBody>
          <a:bodyPr/>
          <a:lstStyle/>
          <a:p>
            <a:r>
              <a:rPr lang="en-US" dirty="0"/>
              <a:t>Agenda</a:t>
            </a:r>
          </a:p>
        </p:txBody>
      </p:sp>
      <p:sp>
        <p:nvSpPr>
          <p:cNvPr id="3" name="Text Placeholder 2"/>
          <p:cNvSpPr>
            <a:spLocks noGrp="1"/>
          </p:cNvSpPr>
          <p:nvPr>
            <p:ph type="body" idx="1"/>
          </p:nvPr>
        </p:nvSpPr>
        <p:spPr>
          <a:xfrm>
            <a:off x="457200" y="2057399"/>
            <a:ext cx="8382000" cy="4495801"/>
          </a:xfrm>
        </p:spPr>
        <p:txBody>
          <a:bodyPr>
            <a:normAutofit lnSpcReduction="10000"/>
          </a:bodyPr>
          <a:lstStyle/>
          <a:p>
            <a:r>
              <a:rPr lang="en-US" dirty="0"/>
              <a:t>Exams: Graded and in Blackboard; will need to review end of next class (Wednesday) due to time</a:t>
            </a:r>
          </a:p>
          <a:p>
            <a:r>
              <a:rPr lang="en-US" dirty="0"/>
              <a:t>Added 5% to everyone’s grades to account for exam difficulty (won’t happen for Exam #2)</a:t>
            </a:r>
          </a:p>
          <a:p>
            <a:r>
              <a:rPr lang="en-US" dirty="0"/>
              <a:t>Only 15% of final grade: Lots of opportunities to do well in the class</a:t>
            </a:r>
          </a:p>
          <a:p>
            <a:r>
              <a:rPr lang="en-US" dirty="0"/>
              <a:t>Case study due Wednesday</a:t>
            </a:r>
          </a:p>
        </p:txBody>
      </p:sp>
      <p:sp>
        <p:nvSpPr>
          <p:cNvPr id="5" name="Slide Number Placeholder 4"/>
          <p:cNvSpPr>
            <a:spLocks noGrp="1"/>
          </p:cNvSpPr>
          <p:nvPr>
            <p:ph type="sldNum" sz="quarter" idx="12"/>
          </p:nvPr>
        </p:nvSpPr>
        <p:spPr/>
        <p:txBody>
          <a:bodyPr/>
          <a:lstStyle/>
          <a:p>
            <a:fld id="{CEBF22F6-37AB-452A-9AEE-99524A7A5C44}" type="slidenum">
              <a:rPr lang="en-US" smtClean="0"/>
              <a:t>2</a:t>
            </a:fld>
            <a:endParaRPr lang="en-US"/>
          </a:p>
        </p:txBody>
      </p:sp>
    </p:spTree>
    <p:extLst>
      <p:ext uri="{BB962C8B-B14F-4D97-AF65-F5344CB8AC3E}">
        <p14:creationId xmlns:p14="http://schemas.microsoft.com/office/powerpoint/2010/main" val="16783653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dirty="0"/>
          </a:p>
        </p:txBody>
      </p:sp>
      <p:sp>
        <p:nvSpPr>
          <p:cNvPr id="3" name="Subtitle 2"/>
          <p:cNvSpPr>
            <a:spLocks noGrp="1"/>
          </p:cNvSpPr>
          <p:nvPr>
            <p:ph type="subTitle" idx="1"/>
          </p:nvPr>
        </p:nvSpPr>
        <p:spPr/>
        <p:txBody>
          <a:bodyPr/>
          <a:lstStyle/>
          <a:p>
            <a:endParaRPr lang="en-US"/>
          </a:p>
        </p:txBody>
      </p:sp>
      <p:sp>
        <p:nvSpPr>
          <p:cNvPr id="4" name="Slide Number Placeholder 3"/>
          <p:cNvSpPr>
            <a:spLocks noGrp="1"/>
          </p:cNvSpPr>
          <p:nvPr>
            <p:ph type="sldNum" sz="quarter" idx="12"/>
          </p:nvPr>
        </p:nvSpPr>
        <p:spPr/>
        <p:txBody>
          <a:bodyPr/>
          <a:lstStyle/>
          <a:p>
            <a:fld id="{CEBF22F6-37AB-452A-9AEE-99524A7A5C44}" type="slidenum">
              <a:rPr lang="en-US" smtClean="0"/>
              <a:t>3</a:t>
            </a:fld>
            <a:endParaRPr lang="en-US"/>
          </a:p>
        </p:txBody>
      </p:sp>
      <p:sp>
        <p:nvSpPr>
          <p:cNvPr id="5" name="Footer Placeholder 4"/>
          <p:cNvSpPr>
            <a:spLocks noGrp="1"/>
          </p:cNvSpPr>
          <p:nvPr>
            <p:ph type="ftr" sz="quarter" idx="3"/>
          </p:nvPr>
        </p:nvSpPr>
        <p:spPr/>
        <p:txBody>
          <a:bodyPr/>
          <a:lstStyle/>
          <a:p>
            <a:r>
              <a:rPr lang="en-US"/>
              <a:t>Neck, Organizational Behavior. © SAGE Publications, 2017.</a:t>
            </a:r>
          </a:p>
        </p:txBody>
      </p:sp>
      <p:pic>
        <p:nvPicPr>
          <p:cNvPr id="6" name="Picture 5"/>
          <p:cNvPicPr>
            <a:picLocks noChangeAspect="1"/>
          </p:cNvPicPr>
          <p:nvPr/>
        </p:nvPicPr>
        <p:blipFill>
          <a:blip r:embed="rId2"/>
          <a:stretch>
            <a:fillRect/>
          </a:stretch>
        </p:blipFill>
        <p:spPr>
          <a:xfrm>
            <a:off x="152400" y="-29210"/>
            <a:ext cx="8870950" cy="7246692"/>
          </a:xfrm>
          <a:prstGeom prst="rect">
            <a:avLst/>
          </a:prstGeom>
        </p:spPr>
      </p:pic>
    </p:spTree>
    <p:extLst>
      <p:ext uri="{BB962C8B-B14F-4D97-AF65-F5344CB8AC3E}">
        <p14:creationId xmlns:p14="http://schemas.microsoft.com/office/powerpoint/2010/main" val="15435271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5481D-9E90-B74C-89BD-6302726C0FD9}"/>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F529A65B-3DA2-1741-8785-59476B0D5241}"/>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301126FF-921A-B147-84E0-00540E55B248}"/>
              </a:ext>
            </a:extLst>
          </p:cNvPr>
          <p:cNvSpPr>
            <a:spLocks noGrp="1"/>
          </p:cNvSpPr>
          <p:nvPr>
            <p:ph type="sldNum" sz="quarter" idx="12"/>
          </p:nvPr>
        </p:nvSpPr>
        <p:spPr/>
        <p:txBody>
          <a:bodyPr/>
          <a:lstStyle/>
          <a:p>
            <a:fld id="{CEBF22F6-37AB-452A-9AEE-99524A7A5C44}" type="slidenum">
              <a:rPr lang="en-US" smtClean="0"/>
              <a:t>4</a:t>
            </a:fld>
            <a:endParaRPr lang="en-US"/>
          </a:p>
        </p:txBody>
      </p:sp>
      <p:sp>
        <p:nvSpPr>
          <p:cNvPr id="5" name="Footer Placeholder 4">
            <a:extLst>
              <a:ext uri="{FF2B5EF4-FFF2-40B4-BE49-F238E27FC236}">
                <a16:creationId xmlns:a16="http://schemas.microsoft.com/office/drawing/2014/main" id="{9DAE1D49-C6B1-784B-80E4-705463E7EF6A}"/>
              </a:ext>
            </a:extLst>
          </p:cNvPr>
          <p:cNvSpPr>
            <a:spLocks noGrp="1"/>
          </p:cNvSpPr>
          <p:nvPr>
            <p:ph type="ftr" sz="quarter" idx="3"/>
          </p:nvPr>
        </p:nvSpPr>
        <p:spPr/>
        <p:txBody>
          <a:bodyPr/>
          <a:lstStyle/>
          <a:p>
            <a:r>
              <a:rPr lang="en-US"/>
              <a:t>Neck, Organizational Behavior. © SAGE Publications, 2017.</a:t>
            </a:r>
          </a:p>
        </p:txBody>
      </p:sp>
    </p:spTree>
    <p:extLst>
      <p:ext uri="{BB962C8B-B14F-4D97-AF65-F5344CB8AC3E}">
        <p14:creationId xmlns:p14="http://schemas.microsoft.com/office/powerpoint/2010/main" val="42559660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71600"/>
            <a:ext cx="8382000" cy="914400"/>
          </a:xfrm>
        </p:spPr>
        <p:txBody>
          <a:bodyPr>
            <a:normAutofit fontScale="90000"/>
          </a:bodyPr>
          <a:lstStyle/>
          <a:p>
            <a:r>
              <a:rPr lang="en-US" dirty="0">
                <a:solidFill>
                  <a:srgbClr val="009E00"/>
                </a:solidFill>
              </a:rPr>
              <a:t>Conflict in Teams and Organizations</a:t>
            </a:r>
          </a:p>
        </p:txBody>
      </p:sp>
      <p:sp>
        <p:nvSpPr>
          <p:cNvPr id="3" name="Text Placeholder 2"/>
          <p:cNvSpPr>
            <a:spLocks noGrp="1"/>
          </p:cNvSpPr>
          <p:nvPr>
            <p:ph type="body" idx="1"/>
          </p:nvPr>
        </p:nvSpPr>
        <p:spPr/>
        <p:txBody>
          <a:bodyPr/>
          <a:lstStyle/>
          <a:p>
            <a:r>
              <a:rPr lang="en-US" dirty="0"/>
              <a:t>Conflict is a clash between individuals or groups due to different opinions, thought processes, and perceptions.</a:t>
            </a:r>
          </a:p>
        </p:txBody>
      </p:sp>
    </p:spTree>
    <p:extLst>
      <p:ext uri="{BB962C8B-B14F-4D97-AF65-F5344CB8AC3E}">
        <p14:creationId xmlns:p14="http://schemas.microsoft.com/office/powerpoint/2010/main" val="19837675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3"/>
          </p:nvPr>
        </p:nvSpPr>
        <p:spPr/>
        <p:txBody>
          <a:bodyPr/>
          <a:lstStyle/>
          <a:p>
            <a:r>
              <a:rPr lang="en-US" dirty="0"/>
              <a:t>Conflict in Teams and Organizations</a:t>
            </a:r>
          </a:p>
        </p:txBody>
      </p:sp>
      <p:sp>
        <p:nvSpPr>
          <p:cNvPr id="2" name="Title 1"/>
          <p:cNvSpPr>
            <a:spLocks noGrp="1"/>
          </p:cNvSpPr>
          <p:nvPr>
            <p:ph type="title"/>
          </p:nvPr>
        </p:nvSpPr>
        <p:spPr/>
        <p:txBody>
          <a:bodyPr/>
          <a:lstStyle/>
          <a:p>
            <a:r>
              <a:rPr lang="en-US"/>
              <a:t>Types of Conflict</a:t>
            </a:r>
            <a:endParaRPr lang="en-US" dirty="0"/>
          </a:p>
        </p:txBody>
      </p:sp>
      <p:sp>
        <p:nvSpPr>
          <p:cNvPr id="5" name="Content Placeholder 4"/>
          <p:cNvSpPr>
            <a:spLocks noGrp="1"/>
          </p:cNvSpPr>
          <p:nvPr>
            <p:ph type="body" idx="1"/>
          </p:nvPr>
        </p:nvSpPr>
        <p:spPr/>
        <p:txBody>
          <a:bodyPr/>
          <a:lstStyle/>
          <a:p>
            <a:pPr marL="0" indent="0">
              <a:buNone/>
            </a:pPr>
            <a:r>
              <a:rPr lang="en-US" dirty="0"/>
              <a:t>Three main types of conflict:</a:t>
            </a:r>
          </a:p>
          <a:p>
            <a:r>
              <a:rPr lang="en-US" b="1" dirty="0"/>
              <a:t>Task conflict </a:t>
            </a:r>
          </a:p>
          <a:p>
            <a:r>
              <a:rPr lang="en-US" b="1" dirty="0"/>
              <a:t>Relationship conflict </a:t>
            </a:r>
          </a:p>
          <a:p>
            <a:r>
              <a:rPr lang="en-US" b="1" dirty="0"/>
              <a:t>Process conflict</a:t>
            </a:r>
          </a:p>
        </p:txBody>
      </p:sp>
    </p:spTree>
    <p:extLst>
      <p:ext uri="{BB962C8B-B14F-4D97-AF65-F5344CB8AC3E}">
        <p14:creationId xmlns:p14="http://schemas.microsoft.com/office/powerpoint/2010/main" val="23853297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ChangeArrowheads="1"/>
          </p:cNvSpPr>
          <p:nvPr>
            <p:ph type="title"/>
          </p:nvPr>
        </p:nvSpPr>
        <p:spPr/>
        <p:txBody>
          <a:bodyPr>
            <a:normAutofit fontScale="90000"/>
          </a:bodyPr>
          <a:lstStyle/>
          <a:p>
            <a:r>
              <a:rPr lang="en-US" dirty="0">
                <a:ea typeface="ＭＳ Ｐゴシック"/>
                <a:cs typeface="ＭＳ Ｐゴシック"/>
              </a:rPr>
              <a:t>Emerging View: Constructive Versus Relationship Conflict</a:t>
            </a:r>
          </a:p>
        </p:txBody>
      </p:sp>
      <p:sp>
        <p:nvSpPr>
          <p:cNvPr id="23555" name="Rectangle 3"/>
          <p:cNvSpPr>
            <a:spLocks noGrp="1" noChangeArrowheads="1"/>
          </p:cNvSpPr>
          <p:nvPr>
            <p:ph idx="1"/>
          </p:nvPr>
        </p:nvSpPr>
        <p:spPr>
          <a:xfrm>
            <a:off x="304800" y="2362200"/>
            <a:ext cx="8208963" cy="4784725"/>
          </a:xfrm>
        </p:spPr>
        <p:txBody>
          <a:bodyPr rtlCol="0">
            <a:normAutofit fontScale="92500" lnSpcReduction="20000"/>
          </a:bodyPr>
          <a:lstStyle/>
          <a:p>
            <a:pPr fontAlgn="auto">
              <a:spcAft>
                <a:spcPts val="0"/>
              </a:spcAft>
              <a:defRPr/>
            </a:pPr>
            <a:r>
              <a:rPr lang="en-US" dirty="0">
                <a:ea typeface="ＭＳ Ｐゴシック" pitchFamily="-65" charset="-128"/>
              </a:rPr>
              <a:t>Constructive (task-oriented) conflict</a:t>
            </a:r>
          </a:p>
          <a:p>
            <a:pPr lvl="1" fontAlgn="auto">
              <a:lnSpc>
                <a:spcPct val="120000"/>
              </a:lnSpc>
              <a:spcAft>
                <a:spcPts val="0"/>
              </a:spcAft>
              <a:buClr>
                <a:schemeClr val="accent1">
                  <a:lumMod val="50000"/>
                </a:schemeClr>
              </a:buClr>
              <a:defRPr/>
            </a:pPr>
            <a:r>
              <a:rPr lang="en-US" dirty="0"/>
              <a:t>Parties focus on the issue, respect people having other points of view.</a:t>
            </a:r>
          </a:p>
          <a:p>
            <a:pPr lvl="1" fontAlgn="auto">
              <a:spcAft>
                <a:spcPts val="1800"/>
              </a:spcAft>
              <a:buClr>
                <a:schemeClr val="accent1">
                  <a:lumMod val="50000"/>
                </a:schemeClr>
              </a:buClr>
              <a:defRPr/>
            </a:pPr>
            <a:r>
              <a:rPr lang="en-US" dirty="0"/>
              <a:t>Try to understand logic/assumptions of each position</a:t>
            </a:r>
          </a:p>
          <a:p>
            <a:pPr fontAlgn="auto">
              <a:spcAft>
                <a:spcPts val="0"/>
              </a:spcAft>
              <a:defRPr/>
            </a:pPr>
            <a:r>
              <a:rPr lang="en-US" dirty="0">
                <a:ea typeface="ＭＳ Ｐゴシック" pitchFamily="-65" charset="-128"/>
              </a:rPr>
              <a:t>Relationship (socioemotional) conflict</a:t>
            </a:r>
          </a:p>
          <a:p>
            <a:pPr lvl="1" fontAlgn="auto">
              <a:lnSpc>
                <a:spcPct val="120000"/>
              </a:lnSpc>
              <a:spcAft>
                <a:spcPts val="0"/>
              </a:spcAft>
              <a:buClr>
                <a:schemeClr val="accent1">
                  <a:lumMod val="50000"/>
                </a:schemeClr>
              </a:buClr>
              <a:defRPr/>
            </a:pPr>
            <a:r>
              <a:rPr lang="en-US" dirty="0">
                <a:ea typeface="ＭＳ Ｐゴシック" pitchFamily="-65" charset="-128"/>
              </a:rPr>
              <a:t>Parties focus </a:t>
            </a:r>
            <a:r>
              <a:rPr lang="en-US" dirty="0"/>
              <a:t>on personal characteristics (not issues) as the source of conflict.</a:t>
            </a:r>
          </a:p>
          <a:p>
            <a:pPr lvl="1" fontAlgn="auto">
              <a:spcAft>
                <a:spcPts val="0"/>
              </a:spcAft>
              <a:buClr>
                <a:schemeClr val="accent1">
                  <a:lumMod val="50000"/>
                </a:schemeClr>
              </a:buClr>
              <a:defRPr/>
            </a:pPr>
            <a:r>
              <a:rPr lang="en-US" dirty="0">
                <a:ea typeface="Tahoma" pitchFamily="-65" charset="0"/>
                <a:cs typeface="Tahoma" pitchFamily="-65" charset="0"/>
              </a:rPr>
              <a:t>Try to undermine each other’s worth/competence.</a:t>
            </a:r>
          </a:p>
          <a:p>
            <a:pPr lvl="1" fontAlgn="auto">
              <a:spcAft>
                <a:spcPts val="1800"/>
              </a:spcAft>
              <a:buClr>
                <a:schemeClr val="accent1">
                  <a:lumMod val="50000"/>
                </a:schemeClr>
              </a:buClr>
              <a:defRPr/>
            </a:pPr>
            <a:r>
              <a:rPr lang="en-US" dirty="0">
                <a:ea typeface="Tahoma" pitchFamily="-65" charset="0"/>
                <a:cs typeface="Tahoma" pitchFamily="-65" charset="0"/>
              </a:rPr>
              <a:t>Accompanied by strong negative emotions.</a:t>
            </a:r>
          </a:p>
        </p:txBody>
      </p:sp>
    </p:spTree>
    <p:extLst>
      <p:ext uri="{BB962C8B-B14F-4D97-AF65-F5344CB8AC3E}">
        <p14:creationId xmlns:p14="http://schemas.microsoft.com/office/powerpoint/2010/main" val="1315503871"/>
      </p:ext>
    </p:extLst>
  </p:cSld>
  <p:clrMapOvr>
    <a:masterClrMapping/>
  </p:clrMapOvr>
  <p:transition spd="med">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a:xfrm>
            <a:off x="295275" y="762000"/>
            <a:ext cx="7589838" cy="1143000"/>
          </a:xfrm>
        </p:spPr>
        <p:txBody>
          <a:bodyPr/>
          <a:lstStyle/>
          <a:p>
            <a:r>
              <a:rPr lang="en-US">
                <a:ea typeface="ＭＳ Ｐゴシック"/>
                <a:cs typeface="ＭＳ Ｐゴシック"/>
              </a:rPr>
              <a:t>Is Conflict Good or Bad?</a:t>
            </a:r>
          </a:p>
        </p:txBody>
      </p:sp>
      <p:graphicFrame>
        <p:nvGraphicFramePr>
          <p:cNvPr id="21520" name="Group 16"/>
          <p:cNvGraphicFramePr>
            <a:graphicFrameLocks noGrp="1"/>
          </p:cNvGraphicFramePr>
          <p:nvPr/>
        </p:nvGraphicFramePr>
        <p:xfrm>
          <a:off x="325755" y="2147569"/>
          <a:ext cx="8569325" cy="4679951"/>
        </p:xfrm>
        <a:graphic>
          <a:graphicData uri="http://schemas.openxmlformats.org/drawingml/2006/table">
            <a:tbl>
              <a:tblPr/>
              <a:tblGrid>
                <a:gridCol w="4284663">
                  <a:extLst>
                    <a:ext uri="{9D8B030D-6E8A-4147-A177-3AD203B41FA5}">
                      <a16:colId xmlns:a16="http://schemas.microsoft.com/office/drawing/2014/main" val="20000"/>
                    </a:ext>
                  </a:extLst>
                </a:gridCol>
                <a:gridCol w="4284662">
                  <a:extLst>
                    <a:ext uri="{9D8B030D-6E8A-4147-A177-3AD203B41FA5}">
                      <a16:colId xmlns:a16="http://schemas.microsoft.com/office/drawing/2014/main" val="20001"/>
                    </a:ext>
                  </a:extLst>
                </a:gridCol>
              </a:tblGrid>
              <a:tr h="56991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200" b="1" i="0" u="none" strike="noStrike" cap="none" normalizeH="0" baseline="0" dirty="0">
                          <a:ln>
                            <a:noFill/>
                          </a:ln>
                          <a:solidFill>
                            <a:srgbClr val="FFFFFF"/>
                          </a:solidFill>
                          <a:effectLst>
                            <a:outerShdw blurRad="38100" dist="38100" dir="2700000" algn="tl">
                              <a:srgbClr val="000000"/>
                            </a:outerShdw>
                          </a:effectLst>
                          <a:latin typeface="Century Gothic" pitchFamily="34" charset="0"/>
                          <a:ea typeface="ヒラギノ角ゴ Pro W3"/>
                          <a:cs typeface="ヒラギノ角ゴ Pro W3"/>
                        </a:rPr>
                        <a:t>Negative Outcomes</a:t>
                      </a:r>
                    </a:p>
                  </a:txBody>
                  <a:tcPr anchor="ctr" horzOverflow="overflow">
                    <a:lnL w="12700" cap="flat" cmpd="sng" algn="ctr">
                      <a:solidFill>
                        <a:srgbClr val="EB8F00"/>
                      </a:solidFill>
                      <a:prstDash val="solid"/>
                      <a:round/>
                      <a:headEnd type="none" w="med" len="med"/>
                      <a:tailEnd type="none" w="med" len="med"/>
                    </a:lnL>
                    <a:lnR>
                      <a:noFill/>
                    </a:lnR>
                    <a:lnT w="12700" cap="flat" cmpd="sng" algn="ctr">
                      <a:solidFill>
                        <a:srgbClr val="EB8F00"/>
                      </a:solidFill>
                      <a:prstDash val="solid"/>
                      <a:round/>
                      <a:headEnd type="none" w="med" len="med"/>
                      <a:tailEnd type="none" w="med" len="med"/>
                    </a:lnT>
                    <a:lnB w="12700" cap="flat" cmpd="sng" algn="ctr">
                      <a:solidFill>
                        <a:srgbClr val="EB8F00"/>
                      </a:solidFill>
                      <a:prstDash val="solid"/>
                      <a:round/>
                      <a:headEnd type="none" w="med" len="med"/>
                      <a:tailEnd type="none" w="med" len="med"/>
                    </a:lnB>
                    <a:lnTlToBr>
                      <a:noFill/>
                    </a:lnTlToBr>
                    <a:lnBlToTr>
                      <a:noFill/>
                    </a:lnBlToTr>
                    <a:solidFill>
                      <a:srgbClr val="EB8F00"/>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200" b="1" i="0" u="none" strike="noStrike" cap="none" normalizeH="0" baseline="0" dirty="0">
                          <a:ln>
                            <a:noFill/>
                          </a:ln>
                          <a:solidFill>
                            <a:srgbClr val="FFFFFF"/>
                          </a:solidFill>
                          <a:effectLst>
                            <a:outerShdw blurRad="38100" dist="38100" dir="2700000" algn="tl">
                              <a:srgbClr val="000000"/>
                            </a:outerShdw>
                          </a:effectLst>
                          <a:latin typeface="Century Gothic" pitchFamily="34" charset="0"/>
                          <a:ea typeface="ヒラギノ角ゴ Pro W3"/>
                          <a:cs typeface="ヒラギノ角ゴ Pro W3"/>
                        </a:rPr>
                        <a:t>Positive Outcomes</a:t>
                      </a:r>
                    </a:p>
                  </a:txBody>
                  <a:tcPr anchor="ctr" horzOverflow="overflow">
                    <a:lnL>
                      <a:noFill/>
                    </a:lnL>
                    <a:lnR w="12700" cap="flat" cmpd="sng" algn="ctr">
                      <a:solidFill>
                        <a:srgbClr val="EB8F00"/>
                      </a:solidFill>
                      <a:prstDash val="solid"/>
                      <a:round/>
                      <a:headEnd type="none" w="med" len="med"/>
                      <a:tailEnd type="none" w="med" len="med"/>
                    </a:lnR>
                    <a:lnT w="12700" cap="flat" cmpd="sng" algn="ctr">
                      <a:solidFill>
                        <a:srgbClr val="EB8F00"/>
                      </a:solidFill>
                      <a:prstDash val="solid"/>
                      <a:round/>
                      <a:headEnd type="none" w="med" len="med"/>
                      <a:tailEnd type="none" w="med" len="med"/>
                    </a:lnT>
                    <a:lnB w="12700" cap="flat" cmpd="sng" algn="ctr">
                      <a:solidFill>
                        <a:srgbClr val="EB8F00"/>
                      </a:solidFill>
                      <a:prstDash val="solid"/>
                      <a:round/>
                      <a:headEnd type="none" w="med" len="med"/>
                      <a:tailEnd type="none" w="med" len="med"/>
                    </a:lnB>
                    <a:lnTlToBr>
                      <a:noFill/>
                    </a:lnTlToBr>
                    <a:lnBlToTr>
                      <a:noFill/>
                    </a:lnBlToTr>
                    <a:solidFill>
                      <a:srgbClr val="EB8F00"/>
                    </a:solidFill>
                  </a:tcPr>
                </a:tc>
                <a:extLst>
                  <a:ext uri="{0D108BD9-81ED-4DB2-BD59-A6C34878D82A}">
                    <a16:rowId xmlns:a16="http://schemas.microsoft.com/office/drawing/2014/main" val="10000"/>
                  </a:ext>
                </a:extLst>
              </a:tr>
              <a:tr h="4110038">
                <a:tc>
                  <a:txBody>
                    <a:bodyPr/>
                    <a:lstStyle/>
                    <a:p>
                      <a:pPr marL="250825" marR="0" lvl="0" indent="-250825" algn="ctr" defTabSz="914400" rtl="0" eaLnBrk="1" fontAlgn="base" latinLnBrk="0" hangingPunct="1">
                        <a:lnSpc>
                          <a:spcPct val="100000"/>
                        </a:lnSpc>
                        <a:spcBef>
                          <a:spcPct val="0"/>
                        </a:spcBef>
                        <a:spcAft>
                          <a:spcPts val="900"/>
                        </a:spcAft>
                        <a:buClrTx/>
                        <a:buSzTx/>
                        <a:buFont typeface="Arial" charset="0"/>
                        <a:buChar char="•"/>
                        <a:tabLst/>
                      </a:pPr>
                      <a:r>
                        <a:rPr kumimoji="0" lang="en-US" sz="2000" b="0" i="0" u="none" strike="noStrike" cap="none" normalizeH="0" baseline="0" dirty="0">
                          <a:ln>
                            <a:noFill/>
                          </a:ln>
                          <a:solidFill>
                            <a:srgbClr val="000000"/>
                          </a:solidFill>
                          <a:effectLst/>
                          <a:latin typeface="Century Gothic" pitchFamily="34" charset="0"/>
                          <a:ea typeface="ヒラギノ角ゴ Pro W3"/>
                          <a:cs typeface="ヒラギノ角ゴ Pro W3"/>
                        </a:rPr>
                        <a:t>Wastes time, energy, resources</a:t>
                      </a:r>
                    </a:p>
                    <a:p>
                      <a:pPr marL="250825" marR="0" lvl="0" indent="-250825" algn="ctr" defTabSz="914400" rtl="0" eaLnBrk="1" fontAlgn="base" latinLnBrk="0" hangingPunct="1">
                        <a:lnSpc>
                          <a:spcPct val="100000"/>
                        </a:lnSpc>
                        <a:spcBef>
                          <a:spcPct val="0"/>
                        </a:spcBef>
                        <a:spcAft>
                          <a:spcPts val="900"/>
                        </a:spcAft>
                        <a:buClrTx/>
                        <a:buSzTx/>
                        <a:buFont typeface="Arial" charset="0"/>
                        <a:buChar char="•"/>
                        <a:tabLst/>
                      </a:pPr>
                      <a:r>
                        <a:rPr kumimoji="0" lang="en-US" sz="2000" b="0" i="0" u="none" strike="noStrike" cap="none" normalizeH="0" baseline="0" dirty="0">
                          <a:ln>
                            <a:noFill/>
                          </a:ln>
                          <a:solidFill>
                            <a:srgbClr val="000000"/>
                          </a:solidFill>
                          <a:effectLst/>
                          <a:latin typeface="Century Gothic" pitchFamily="34" charset="0"/>
                          <a:ea typeface="ヒラギノ角ゴ Pro W3"/>
                          <a:cs typeface="ヒラギノ角ゴ Pro W3"/>
                        </a:rPr>
                        <a:t>Less information sharing, productivity</a:t>
                      </a:r>
                    </a:p>
                    <a:p>
                      <a:pPr marL="250825" marR="0" lvl="0" indent="-250825" algn="ctr" defTabSz="914400" rtl="0" eaLnBrk="1" fontAlgn="base" latinLnBrk="0" hangingPunct="1">
                        <a:lnSpc>
                          <a:spcPct val="100000"/>
                        </a:lnSpc>
                        <a:spcBef>
                          <a:spcPct val="0"/>
                        </a:spcBef>
                        <a:spcAft>
                          <a:spcPts val="900"/>
                        </a:spcAft>
                        <a:buClrTx/>
                        <a:buSzTx/>
                        <a:buFont typeface="Arial" charset="0"/>
                        <a:buChar char="•"/>
                        <a:tabLst/>
                      </a:pPr>
                      <a:r>
                        <a:rPr kumimoji="0" lang="en-US" sz="2000" b="0" i="0" u="none" strike="noStrike" cap="none" normalizeH="0" baseline="0" dirty="0">
                          <a:ln>
                            <a:noFill/>
                          </a:ln>
                          <a:solidFill>
                            <a:srgbClr val="000000"/>
                          </a:solidFill>
                          <a:effectLst/>
                          <a:latin typeface="Century Gothic" pitchFamily="34" charset="0"/>
                          <a:ea typeface="ヒラギノ角ゴ Pro W3"/>
                          <a:cs typeface="ヒラギノ角ゴ Pro W3"/>
                        </a:rPr>
                        <a:t>More organizational politics</a:t>
                      </a:r>
                    </a:p>
                    <a:p>
                      <a:pPr marL="250825" marR="0" lvl="0" indent="-250825" algn="ctr" defTabSz="914400" rtl="0" eaLnBrk="1" fontAlgn="base" latinLnBrk="0" hangingPunct="1">
                        <a:lnSpc>
                          <a:spcPct val="100000"/>
                        </a:lnSpc>
                        <a:spcBef>
                          <a:spcPct val="0"/>
                        </a:spcBef>
                        <a:spcAft>
                          <a:spcPts val="900"/>
                        </a:spcAft>
                        <a:buClrTx/>
                        <a:buSzTx/>
                        <a:buFont typeface="Arial" charset="0"/>
                        <a:buChar char="•"/>
                        <a:tabLst/>
                      </a:pPr>
                      <a:r>
                        <a:rPr kumimoji="0" lang="en-US" sz="2000" b="0" i="0" u="none" strike="noStrike" cap="none" normalizeH="0" baseline="0" dirty="0">
                          <a:ln>
                            <a:noFill/>
                          </a:ln>
                          <a:solidFill>
                            <a:srgbClr val="000000"/>
                          </a:solidFill>
                          <a:effectLst/>
                          <a:latin typeface="Century Gothic" pitchFamily="34" charset="0"/>
                          <a:ea typeface="ヒラギノ角ゴ Pro W3"/>
                          <a:cs typeface="ヒラギノ角ゴ Pro W3"/>
                        </a:rPr>
                        <a:t>More job dissatisfaction, turnover, stress</a:t>
                      </a:r>
                    </a:p>
                    <a:p>
                      <a:pPr marL="250825" marR="0" lvl="0" indent="-250825" algn="ctr" defTabSz="914400" rtl="0" eaLnBrk="1" fontAlgn="base" latinLnBrk="0" hangingPunct="1">
                        <a:lnSpc>
                          <a:spcPct val="100000"/>
                        </a:lnSpc>
                        <a:spcBef>
                          <a:spcPct val="0"/>
                        </a:spcBef>
                        <a:spcAft>
                          <a:spcPts val="900"/>
                        </a:spcAft>
                        <a:buClrTx/>
                        <a:buSzTx/>
                        <a:buFont typeface="Arial" charset="0"/>
                        <a:buChar char="•"/>
                        <a:tabLst/>
                      </a:pPr>
                      <a:r>
                        <a:rPr kumimoji="0" lang="en-US" sz="2000" b="0" i="0" u="none" strike="noStrike" cap="none" normalizeH="0" baseline="0" dirty="0">
                          <a:ln>
                            <a:noFill/>
                          </a:ln>
                          <a:solidFill>
                            <a:srgbClr val="000000"/>
                          </a:solidFill>
                          <a:effectLst/>
                          <a:latin typeface="Century Gothic" pitchFamily="34" charset="0"/>
                          <a:ea typeface="ヒラギノ角ゴ Pro W3"/>
                          <a:cs typeface="ヒラギノ角ゴ Pro W3"/>
                        </a:rPr>
                        <a:t>Weakens team cohesion (when conflict is within team)</a:t>
                      </a:r>
                    </a:p>
                    <a:p>
                      <a:pPr marL="250825" marR="0" lvl="0" indent="-250825" algn="ctr" defTabSz="914400" rtl="0" eaLnBrk="1" fontAlgn="base" latinLnBrk="0" hangingPunct="1">
                        <a:lnSpc>
                          <a:spcPct val="100000"/>
                        </a:lnSpc>
                        <a:spcBef>
                          <a:spcPct val="0"/>
                        </a:spcBef>
                        <a:spcAft>
                          <a:spcPts val="900"/>
                        </a:spcAft>
                        <a:buClrTx/>
                        <a:buSzTx/>
                        <a:buFontTx/>
                        <a:buNone/>
                        <a:tabLst/>
                      </a:pPr>
                      <a:endParaRPr kumimoji="0" lang="en-US" sz="2000" b="0" i="0" u="none" strike="noStrike" cap="none" normalizeH="0" baseline="0" dirty="0">
                        <a:ln>
                          <a:noFill/>
                        </a:ln>
                        <a:solidFill>
                          <a:srgbClr val="000000"/>
                        </a:solidFill>
                        <a:effectLst/>
                        <a:latin typeface="Century Gothic" pitchFamily="34" charset="0"/>
                        <a:ea typeface="ヒラギノ角ゴ Pro W3"/>
                        <a:cs typeface="ヒラギノ角ゴ Pro W3"/>
                      </a:endParaRPr>
                    </a:p>
                  </a:txBody>
                  <a:tcPr horzOverflow="overflow">
                    <a:lnL w="12700" cap="flat" cmpd="sng" algn="ctr">
                      <a:solidFill>
                        <a:srgbClr val="EB8F00"/>
                      </a:solidFill>
                      <a:prstDash val="solid"/>
                      <a:round/>
                      <a:headEnd type="none" w="med" len="med"/>
                      <a:tailEnd type="none" w="med" len="med"/>
                    </a:lnL>
                    <a:lnR>
                      <a:noFill/>
                    </a:lnR>
                    <a:lnT w="12700" cap="flat" cmpd="sng" algn="ctr">
                      <a:solidFill>
                        <a:srgbClr val="EB8F00"/>
                      </a:solidFill>
                      <a:prstDash val="solid"/>
                      <a:round/>
                      <a:headEnd type="none" w="med" len="med"/>
                      <a:tailEnd type="none" w="med" len="med"/>
                    </a:lnT>
                    <a:lnB w="12700" cap="flat" cmpd="sng" algn="ctr">
                      <a:solidFill>
                        <a:srgbClr val="EB8F00"/>
                      </a:solidFill>
                      <a:prstDash val="solid"/>
                      <a:round/>
                      <a:headEnd type="none" w="med" len="med"/>
                      <a:tailEnd type="none" w="med" len="med"/>
                    </a:lnB>
                    <a:lnTlToBr>
                      <a:noFill/>
                    </a:lnTlToBr>
                    <a:lnBlToTr>
                      <a:noFill/>
                    </a:lnBlToTr>
                    <a:solidFill>
                      <a:srgbClr val="FBEEE7"/>
                    </a:solidFill>
                  </a:tcPr>
                </a:tc>
                <a:tc>
                  <a:txBody>
                    <a:bodyPr/>
                    <a:lstStyle/>
                    <a:p>
                      <a:pPr marL="250825" marR="0" lvl="0" indent="-250825" algn="ctr" defTabSz="914400" rtl="0" eaLnBrk="1" fontAlgn="base" latinLnBrk="0" hangingPunct="1">
                        <a:lnSpc>
                          <a:spcPct val="100000"/>
                        </a:lnSpc>
                        <a:spcBef>
                          <a:spcPct val="0"/>
                        </a:spcBef>
                        <a:spcAft>
                          <a:spcPts val="900"/>
                        </a:spcAft>
                        <a:buClrTx/>
                        <a:buSzTx/>
                        <a:buFont typeface="Arial" charset="0"/>
                        <a:buChar char="•"/>
                        <a:tabLst>
                          <a:tab pos="571500" algn="l"/>
                          <a:tab pos="1028700" algn="l"/>
                          <a:tab pos="1485900" algn="l"/>
                        </a:tabLst>
                      </a:pPr>
                      <a:r>
                        <a:rPr kumimoji="0" lang="en-US" sz="2000" b="0" i="0" u="none" strike="noStrike" cap="none" normalizeH="0" baseline="0" dirty="0">
                          <a:ln>
                            <a:noFill/>
                          </a:ln>
                          <a:solidFill>
                            <a:srgbClr val="000000"/>
                          </a:solidFill>
                          <a:effectLst/>
                          <a:latin typeface="Century Gothic" pitchFamily="34" charset="0"/>
                          <a:ea typeface="ヒラギノ角ゴ Pro W3"/>
                          <a:cs typeface="ヒラギノ角ゴ Pro W3"/>
                        </a:rPr>
                        <a:t>Fuller debate of decision choices</a:t>
                      </a:r>
                    </a:p>
                    <a:p>
                      <a:pPr marL="250825" marR="0" lvl="0" indent="-250825" algn="ctr" defTabSz="914400" rtl="0" eaLnBrk="1" fontAlgn="base" latinLnBrk="0" hangingPunct="1">
                        <a:lnSpc>
                          <a:spcPct val="100000"/>
                        </a:lnSpc>
                        <a:spcBef>
                          <a:spcPct val="0"/>
                        </a:spcBef>
                        <a:spcAft>
                          <a:spcPts val="900"/>
                        </a:spcAft>
                        <a:buClrTx/>
                        <a:buSzTx/>
                        <a:buFont typeface="Arial" charset="0"/>
                        <a:buChar char="•"/>
                        <a:tabLst>
                          <a:tab pos="571500" algn="l"/>
                          <a:tab pos="1028700" algn="l"/>
                          <a:tab pos="1485900" algn="l"/>
                        </a:tabLst>
                      </a:pPr>
                      <a:r>
                        <a:rPr kumimoji="0" lang="en-US" sz="2000" b="0" i="0" u="none" strike="noStrike" cap="none" normalizeH="0" baseline="0" dirty="0">
                          <a:ln>
                            <a:noFill/>
                          </a:ln>
                          <a:solidFill>
                            <a:srgbClr val="000000"/>
                          </a:solidFill>
                          <a:effectLst/>
                          <a:latin typeface="Century Gothic" pitchFamily="34" charset="0"/>
                          <a:ea typeface="ヒラギノ角ゴ Pro W3"/>
                          <a:cs typeface="ヒラギノ角ゴ Pro W3"/>
                        </a:rPr>
                        <a:t>Decision assumptions are questioned</a:t>
                      </a:r>
                    </a:p>
                    <a:p>
                      <a:pPr marL="250825" marR="0" lvl="0" indent="-250825" algn="ctr" defTabSz="914400" rtl="0" eaLnBrk="1" fontAlgn="base" latinLnBrk="0" hangingPunct="1">
                        <a:lnSpc>
                          <a:spcPct val="100000"/>
                        </a:lnSpc>
                        <a:spcBef>
                          <a:spcPct val="0"/>
                        </a:spcBef>
                        <a:spcAft>
                          <a:spcPts val="900"/>
                        </a:spcAft>
                        <a:buClrTx/>
                        <a:buSzTx/>
                        <a:buFont typeface="Arial" charset="0"/>
                        <a:buChar char="•"/>
                        <a:tabLst>
                          <a:tab pos="571500" algn="l"/>
                          <a:tab pos="1028700" algn="l"/>
                          <a:tab pos="1485900" algn="l"/>
                        </a:tabLst>
                      </a:pPr>
                      <a:r>
                        <a:rPr kumimoji="0" lang="en-US" sz="2000" b="0" i="0" u="none" strike="noStrike" cap="none" normalizeH="0" baseline="0" dirty="0">
                          <a:ln>
                            <a:noFill/>
                          </a:ln>
                          <a:solidFill>
                            <a:srgbClr val="000000"/>
                          </a:solidFill>
                          <a:effectLst/>
                          <a:latin typeface="Century Gothic" pitchFamily="34" charset="0"/>
                          <a:ea typeface="ヒラギノ角ゴ Pro W3"/>
                          <a:cs typeface="ヒラギノ角ゴ Pro W3"/>
                        </a:rPr>
                        <a:t>Potentially generates more creative ideas</a:t>
                      </a:r>
                    </a:p>
                    <a:p>
                      <a:pPr marL="250825" marR="0" lvl="0" indent="-250825" algn="ctr" defTabSz="914400" rtl="0" eaLnBrk="1" fontAlgn="base" latinLnBrk="0" hangingPunct="1">
                        <a:lnSpc>
                          <a:spcPct val="100000"/>
                        </a:lnSpc>
                        <a:spcBef>
                          <a:spcPct val="0"/>
                        </a:spcBef>
                        <a:spcAft>
                          <a:spcPts val="900"/>
                        </a:spcAft>
                        <a:buClrTx/>
                        <a:buSzTx/>
                        <a:buFont typeface="Arial" charset="0"/>
                        <a:buChar char="•"/>
                        <a:tabLst>
                          <a:tab pos="571500" algn="l"/>
                          <a:tab pos="1028700" algn="l"/>
                          <a:tab pos="1485900" algn="l"/>
                        </a:tabLst>
                      </a:pPr>
                      <a:r>
                        <a:rPr kumimoji="0" lang="en-US" sz="2000" b="0" i="0" u="none" strike="noStrike" cap="none" normalizeH="0" baseline="0" dirty="0">
                          <a:ln>
                            <a:noFill/>
                          </a:ln>
                          <a:solidFill>
                            <a:srgbClr val="000000"/>
                          </a:solidFill>
                          <a:effectLst/>
                          <a:latin typeface="Century Gothic" pitchFamily="34" charset="0"/>
                          <a:ea typeface="ヒラギノ角ゴ Pro W3"/>
                          <a:cs typeface="ヒラギノ角ゴ Pro W3"/>
                        </a:rPr>
                        <a:t>Improves responsiveness to external environment</a:t>
                      </a:r>
                    </a:p>
                    <a:p>
                      <a:pPr marL="250825" marR="0" lvl="0" indent="-250825" algn="ctr" defTabSz="914400" rtl="0" eaLnBrk="1" fontAlgn="base" latinLnBrk="0" hangingPunct="1">
                        <a:lnSpc>
                          <a:spcPct val="100000"/>
                        </a:lnSpc>
                        <a:spcBef>
                          <a:spcPct val="0"/>
                        </a:spcBef>
                        <a:spcAft>
                          <a:spcPts val="900"/>
                        </a:spcAft>
                        <a:buClrTx/>
                        <a:buSzTx/>
                        <a:buFont typeface="Arial" charset="0"/>
                        <a:buChar char="•"/>
                        <a:tabLst>
                          <a:tab pos="571500" algn="l"/>
                          <a:tab pos="1028700" algn="l"/>
                          <a:tab pos="1485900" algn="l"/>
                        </a:tabLst>
                      </a:pPr>
                      <a:r>
                        <a:rPr kumimoji="0" lang="en-US" sz="2000" b="0" i="0" u="none" strike="noStrike" cap="none" normalizeH="0" baseline="0" dirty="0">
                          <a:ln>
                            <a:noFill/>
                          </a:ln>
                          <a:solidFill>
                            <a:srgbClr val="000000"/>
                          </a:solidFill>
                          <a:effectLst/>
                          <a:latin typeface="Century Gothic" pitchFamily="34" charset="0"/>
                          <a:ea typeface="ヒラギノ角ゴ Pro W3"/>
                          <a:cs typeface="ヒラギノ角ゴ Pro W3"/>
                        </a:rPr>
                        <a:t>Increases team cohesion (when conflict outside the team)</a:t>
                      </a:r>
                      <a:endParaRPr kumimoji="0" lang="en-US" sz="2000" b="0" i="0" u="none" strike="noStrike" cap="none" normalizeH="0" baseline="0" dirty="0">
                        <a:ln>
                          <a:noFill/>
                        </a:ln>
                        <a:solidFill>
                          <a:srgbClr val="000000"/>
                        </a:solidFill>
                        <a:effectLst/>
                        <a:latin typeface="Century Gothic" pitchFamily="34" charset="0"/>
                        <a:ea typeface="ヒラギノ角ゴ Pro W3"/>
                        <a:cs typeface="Tahoma" pitchFamily="34" charset="0"/>
                      </a:endParaRPr>
                    </a:p>
                  </a:txBody>
                  <a:tcPr horzOverflow="overflow">
                    <a:lnL>
                      <a:noFill/>
                    </a:lnL>
                    <a:lnR w="12700" cap="flat" cmpd="sng" algn="ctr">
                      <a:solidFill>
                        <a:srgbClr val="EB8F00"/>
                      </a:solidFill>
                      <a:prstDash val="solid"/>
                      <a:round/>
                      <a:headEnd type="none" w="med" len="med"/>
                      <a:tailEnd type="none" w="med" len="med"/>
                    </a:lnR>
                    <a:lnT w="12700" cap="flat" cmpd="sng" algn="ctr">
                      <a:solidFill>
                        <a:srgbClr val="EB8F00"/>
                      </a:solidFill>
                      <a:prstDash val="solid"/>
                      <a:round/>
                      <a:headEnd type="none" w="med" len="med"/>
                      <a:tailEnd type="none" w="med" len="med"/>
                    </a:lnT>
                    <a:lnB w="12700" cap="flat" cmpd="sng" algn="ctr">
                      <a:solidFill>
                        <a:srgbClr val="EB8F00"/>
                      </a:solidFill>
                      <a:prstDash val="solid"/>
                      <a:round/>
                      <a:headEnd type="none" w="med" len="med"/>
                      <a:tailEnd type="none" w="med" len="med"/>
                    </a:lnB>
                    <a:lnTlToBr>
                      <a:noFill/>
                    </a:lnTlToBr>
                    <a:lnBlToTr>
                      <a:noFill/>
                    </a:lnBlToTr>
                    <a:solidFill>
                      <a:srgbClr val="FBEEE7"/>
                    </a:solid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354287140"/>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152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152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15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How do we resolve conflict?</a:t>
            </a:r>
          </a:p>
        </p:txBody>
      </p:sp>
    </p:spTree>
    <p:extLst>
      <p:ext uri="{BB962C8B-B14F-4D97-AF65-F5344CB8AC3E}">
        <p14:creationId xmlns:p14="http://schemas.microsoft.com/office/powerpoint/2010/main" val="17051155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49" name="Picture Placeholder 9" descr="Negotiate.jpg"/>
          <p:cNvPicPr>
            <a:picLocks noGrp="1" noChangeAspect="1"/>
          </p:cNvPicPr>
          <p:nvPr>
            <p:ph type="pic" sz="quarter" idx="14"/>
          </p:nvPr>
        </p:nvPicPr>
        <p:blipFill>
          <a:blip r:embed="rId3"/>
          <a:srcRect t="-774" b="17241"/>
          <a:stretch>
            <a:fillRect/>
          </a:stretch>
        </p:blipFill>
        <p:spPr>
          <a:xfrm>
            <a:off x="468313" y="3656013"/>
            <a:ext cx="7926387" cy="3201987"/>
          </a:xfrm>
        </p:spPr>
      </p:pic>
      <p:sp>
        <p:nvSpPr>
          <p:cNvPr id="19460" name="Rectangle 4"/>
          <p:cNvSpPr>
            <a:spLocks noGrp="1" noChangeArrowheads="1"/>
          </p:cNvSpPr>
          <p:nvPr>
            <p:ph sz="half" idx="13"/>
          </p:nvPr>
        </p:nvSpPr>
        <p:spPr>
          <a:xfrm>
            <a:off x="323850" y="1412875"/>
            <a:ext cx="8208963" cy="2376488"/>
          </a:xfrm>
        </p:spPr>
        <p:txBody>
          <a:bodyPr/>
          <a:lstStyle/>
          <a:p>
            <a:pPr marL="180975" indent="-180975">
              <a:spcBef>
                <a:spcPts val="1200"/>
              </a:spcBef>
              <a:buFont typeface="Wingdings" pitchFamily="2" charset="2"/>
              <a:buChar char="§"/>
            </a:pPr>
            <a:r>
              <a:rPr lang="en-US" sz="2400"/>
              <a:t>Negotiation -- conflicting parties attempt to resolve their divergent goals by redefining the terms of their interdependence.</a:t>
            </a:r>
          </a:p>
          <a:p>
            <a:pPr marL="180975" indent="-180975">
              <a:spcBef>
                <a:spcPts val="1200"/>
              </a:spcBef>
              <a:buFont typeface="Wingdings" pitchFamily="2" charset="2"/>
              <a:buChar char="§"/>
            </a:pPr>
            <a:r>
              <a:rPr lang="en-US" sz="2400"/>
              <a:t>Need to balance collaborative behaviors (create value) and competitive behaviors (claim value)</a:t>
            </a:r>
          </a:p>
        </p:txBody>
      </p:sp>
    </p:spTree>
    <p:extLst>
      <p:ext uri="{BB962C8B-B14F-4D97-AF65-F5344CB8AC3E}">
        <p14:creationId xmlns:p14="http://schemas.microsoft.com/office/powerpoint/2010/main" val="219563785"/>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9460">
                                            <p:txEl>
                                              <p:pRg st="0" end="0"/>
                                            </p:txEl>
                                          </p:spTgt>
                                        </p:tgtEl>
                                        <p:attrNameLst>
                                          <p:attrName>style.visibility</p:attrName>
                                        </p:attrNameLst>
                                      </p:cBhvr>
                                      <p:to>
                                        <p:strVal val="visible"/>
                                      </p:to>
                                    </p:set>
                                    <p:anim calcmode="lin" valueType="num">
                                      <p:cBhvr additive="base">
                                        <p:cTn id="7" dur="500" fill="hold"/>
                                        <p:tgtEl>
                                          <p:spTgt spid="19460">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9460">
                                            <p:txEl>
                                              <p:pRg st="0" end="0"/>
                                            </p:txEl>
                                          </p:spTgt>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19460">
                                            <p:txEl>
                                              <p:pRg st="1" end="1"/>
                                            </p:txEl>
                                          </p:spTgt>
                                        </p:tgtEl>
                                        <p:attrNameLst>
                                          <p:attrName>style.visibility</p:attrName>
                                        </p:attrNameLst>
                                      </p:cBhvr>
                                      <p:to>
                                        <p:strVal val="visible"/>
                                      </p:to>
                                    </p:set>
                                    <p:anim calcmode="lin" valueType="num">
                                      <p:cBhvr additive="base">
                                        <p:cTn id="12" dur="500" fill="hold"/>
                                        <p:tgtEl>
                                          <p:spTgt spid="19460">
                                            <p:txEl>
                                              <p:pRg st="1" end="1"/>
                                            </p:txEl>
                                          </p:spTgt>
                                        </p:tgtEl>
                                        <p:attrNameLst>
                                          <p:attrName>ppt_x</p:attrName>
                                        </p:attrNameLst>
                                      </p:cBhvr>
                                      <p:tavLst>
                                        <p:tav tm="0">
                                          <p:val>
                                            <p:strVal val="0-#ppt_w/2"/>
                                          </p:val>
                                        </p:tav>
                                        <p:tav tm="100000">
                                          <p:val>
                                            <p:strVal val="#ppt_x"/>
                                          </p:val>
                                        </p:tav>
                                      </p:tavLst>
                                    </p:anim>
                                    <p:anim calcmode="lin" valueType="num">
                                      <p:cBhvr additive="base">
                                        <p:cTn id="13" dur="500" fill="hold"/>
                                        <p:tgtEl>
                                          <p:spTgt spid="19460">
                                            <p:txEl>
                                              <p:pRg st="1" end="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60" grpId="0" build="p" autoUpdateAnimBg="0" advAuto="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solidFill>
                  <a:srgbClr val="009E00"/>
                </a:solidFill>
              </a:rPr>
              <a:t>Negotiation and Dispute Resolution</a:t>
            </a:r>
          </a:p>
        </p:txBody>
      </p:sp>
      <p:sp>
        <p:nvSpPr>
          <p:cNvPr id="3" name="Text Placeholder 2"/>
          <p:cNvSpPr>
            <a:spLocks noGrp="1"/>
          </p:cNvSpPr>
          <p:nvPr>
            <p:ph type="body" idx="1"/>
          </p:nvPr>
        </p:nvSpPr>
        <p:spPr/>
        <p:txBody>
          <a:bodyPr/>
          <a:lstStyle/>
          <a:p>
            <a:r>
              <a:rPr lang="en-US" b="1" dirty="0"/>
              <a:t>Negotiation</a:t>
            </a:r>
            <a:r>
              <a:rPr lang="en-US" dirty="0"/>
              <a:t> is the process of reaching an agreement that both parties find acceptable.</a:t>
            </a:r>
          </a:p>
        </p:txBody>
      </p:sp>
    </p:spTree>
    <p:extLst>
      <p:ext uri="{BB962C8B-B14F-4D97-AF65-F5344CB8AC3E}">
        <p14:creationId xmlns:p14="http://schemas.microsoft.com/office/powerpoint/2010/main" val="16663465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3"/>
          </p:nvPr>
        </p:nvSpPr>
        <p:spPr/>
        <p:txBody>
          <a:bodyPr/>
          <a:lstStyle/>
          <a:p>
            <a:r>
              <a:rPr lang="en-US" dirty="0"/>
              <a:t>Bargaining Approaches</a:t>
            </a:r>
          </a:p>
        </p:txBody>
      </p:sp>
      <p:sp>
        <p:nvSpPr>
          <p:cNvPr id="3" name="Text Placeholder 2"/>
          <p:cNvSpPr>
            <a:spLocks noGrp="1"/>
          </p:cNvSpPr>
          <p:nvPr>
            <p:ph type="body" idx="1"/>
          </p:nvPr>
        </p:nvSpPr>
        <p:spPr>
          <a:xfrm>
            <a:off x="4876800" y="2133720"/>
            <a:ext cx="4191000" cy="609600"/>
          </a:xfrm>
        </p:spPr>
        <p:txBody>
          <a:bodyPr/>
          <a:lstStyle/>
          <a:p>
            <a:pPr marL="0" indent="0">
              <a:buNone/>
            </a:pPr>
            <a:r>
              <a:rPr lang="en-US" dirty="0">
                <a:solidFill>
                  <a:schemeClr val="accent5">
                    <a:lumMod val="75000"/>
                  </a:schemeClr>
                </a:solidFill>
              </a:rPr>
              <a:t>Integrative Bargaining</a:t>
            </a:r>
          </a:p>
        </p:txBody>
      </p:sp>
      <p:sp>
        <p:nvSpPr>
          <p:cNvPr id="7" name="Title 6"/>
          <p:cNvSpPr>
            <a:spLocks noGrp="1"/>
          </p:cNvSpPr>
          <p:nvPr>
            <p:ph type="title"/>
          </p:nvPr>
        </p:nvSpPr>
        <p:spPr>
          <a:xfrm>
            <a:off x="457200" y="1295400"/>
            <a:ext cx="8229600" cy="685800"/>
          </a:xfrm>
        </p:spPr>
        <p:txBody>
          <a:bodyPr>
            <a:normAutofit/>
          </a:bodyPr>
          <a:lstStyle/>
          <a:p>
            <a:r>
              <a:rPr lang="en-US" sz="3600" dirty="0">
                <a:solidFill>
                  <a:schemeClr val="accent6">
                    <a:lumMod val="75000"/>
                  </a:schemeClr>
                </a:solidFill>
              </a:rPr>
              <a:t>Figure 10.4: Bargaining Approaches</a:t>
            </a:r>
            <a:endParaRPr lang="en-US" sz="3600" dirty="0"/>
          </a:p>
        </p:txBody>
      </p:sp>
      <p:sp>
        <p:nvSpPr>
          <p:cNvPr id="8" name="Rectangle 7"/>
          <p:cNvSpPr/>
          <p:nvPr/>
        </p:nvSpPr>
        <p:spPr>
          <a:xfrm>
            <a:off x="286853" y="2133720"/>
            <a:ext cx="4285147" cy="584775"/>
          </a:xfrm>
          <a:prstGeom prst="rect">
            <a:avLst/>
          </a:prstGeom>
        </p:spPr>
        <p:txBody>
          <a:bodyPr wrap="none">
            <a:spAutoFit/>
          </a:bodyPr>
          <a:lstStyle/>
          <a:p>
            <a:r>
              <a:rPr lang="en-US" sz="3200" dirty="0">
                <a:solidFill>
                  <a:schemeClr val="accent5">
                    <a:lumMod val="75000"/>
                  </a:schemeClr>
                </a:solidFill>
              </a:rPr>
              <a:t>Distributive Bargaining</a:t>
            </a:r>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430" y="2880360"/>
            <a:ext cx="4465570" cy="23816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53000" y="2978581"/>
            <a:ext cx="3962400" cy="22834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10" name="Straight Connector 9"/>
          <p:cNvCxnSpPr/>
          <p:nvPr/>
        </p:nvCxnSpPr>
        <p:spPr>
          <a:xfrm>
            <a:off x="4724400" y="2133720"/>
            <a:ext cx="0" cy="3352680"/>
          </a:xfrm>
          <a:prstGeom prst="line">
            <a:avLst/>
          </a:prstGeom>
          <a:ln w="19050">
            <a:solidFill>
              <a:srgbClr val="7030A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41093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t>Distributive Bargaining Strategies</a:t>
            </a:r>
            <a:endParaRPr lang="en-US" dirty="0"/>
          </a:p>
        </p:txBody>
      </p:sp>
      <p:sp>
        <p:nvSpPr>
          <p:cNvPr id="3" name="Text Placeholder 2"/>
          <p:cNvSpPr>
            <a:spLocks noGrp="1"/>
          </p:cNvSpPr>
          <p:nvPr>
            <p:ph type="body" idx="1"/>
          </p:nvPr>
        </p:nvSpPr>
        <p:spPr/>
        <p:txBody>
          <a:bodyPr/>
          <a:lstStyle/>
          <a:p>
            <a:r>
              <a:rPr lang="en-US" sz="3100" b="1" dirty="0"/>
              <a:t>Distributive bargaining </a:t>
            </a:r>
            <a:r>
              <a:rPr lang="en-US" sz="3100" dirty="0"/>
              <a:t>occurs when two parties both try to claim a “fixed pie” of resources.</a:t>
            </a:r>
          </a:p>
          <a:p>
            <a:endParaRPr lang="en-US" dirty="0"/>
          </a:p>
        </p:txBody>
      </p:sp>
      <p:sp>
        <p:nvSpPr>
          <p:cNvPr id="8" name="Content Placeholder 3"/>
          <p:cNvSpPr txBox="1">
            <a:spLocks/>
          </p:cNvSpPr>
          <p:nvPr/>
        </p:nvSpPr>
        <p:spPr>
          <a:xfrm>
            <a:off x="470079" y="762000"/>
            <a:ext cx="8597721" cy="533400"/>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r">
              <a:buNone/>
            </a:pPr>
            <a:r>
              <a:rPr lang="en-US" sz="2400" b="1" cap="all" dirty="0">
                <a:solidFill>
                  <a:srgbClr val="009E00"/>
                </a:solidFill>
                <a:latin typeface="Arial Narrow" panose="020B0606020202030204" pitchFamily="34" charset="0"/>
              </a:rPr>
              <a:t>Bargaining Approaches</a:t>
            </a:r>
          </a:p>
          <a:p>
            <a:endParaRPr lang="en-GB" dirty="0"/>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09800" y="3962400"/>
            <a:ext cx="4143376" cy="2209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722007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3"/>
          </p:nvPr>
        </p:nvSpPr>
        <p:spPr/>
        <p:txBody>
          <a:bodyPr/>
          <a:lstStyle/>
          <a:p>
            <a:r>
              <a:rPr lang="en-US" dirty="0"/>
              <a:t>Bargaining Approaches</a:t>
            </a:r>
          </a:p>
          <a:p>
            <a:endParaRPr lang="en-GB" dirty="0"/>
          </a:p>
        </p:txBody>
      </p:sp>
      <p:sp>
        <p:nvSpPr>
          <p:cNvPr id="2" name="Title 1"/>
          <p:cNvSpPr>
            <a:spLocks noGrp="1"/>
          </p:cNvSpPr>
          <p:nvPr>
            <p:ph type="title"/>
          </p:nvPr>
        </p:nvSpPr>
        <p:spPr/>
        <p:txBody>
          <a:bodyPr>
            <a:normAutofit fontScale="90000"/>
          </a:bodyPr>
          <a:lstStyle/>
          <a:p>
            <a:r>
              <a:rPr lang="en-US" dirty="0"/>
              <a:t>Integrative Bargaining Strategies</a:t>
            </a:r>
          </a:p>
        </p:txBody>
      </p:sp>
      <p:sp>
        <p:nvSpPr>
          <p:cNvPr id="5" name="Content Placeholder 4"/>
          <p:cNvSpPr>
            <a:spLocks noGrp="1"/>
          </p:cNvSpPr>
          <p:nvPr>
            <p:ph type="body" idx="1"/>
          </p:nvPr>
        </p:nvSpPr>
        <p:spPr/>
        <p:txBody>
          <a:bodyPr/>
          <a:lstStyle/>
          <a:p>
            <a:r>
              <a:rPr lang="en-US" sz="3100" b="1" dirty="0"/>
              <a:t>Integrative bargaining </a:t>
            </a:r>
            <a:r>
              <a:rPr lang="en-US" sz="3100" dirty="0"/>
              <a:t>occurs when both parties negotiate a win-win solution. </a:t>
            </a:r>
          </a:p>
          <a:p>
            <a:endParaRPr lang="en-US" dirty="0"/>
          </a:p>
        </p:txBody>
      </p:sp>
      <p:pic>
        <p:nvPicPr>
          <p:cNvPr id="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4600" y="3733800"/>
            <a:ext cx="3962400" cy="22834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3871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09800" y="2362200"/>
            <a:ext cx="6343650" cy="41686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Content Placeholder 3"/>
          <p:cNvSpPr>
            <a:spLocks noGrp="1"/>
          </p:cNvSpPr>
          <p:nvPr>
            <p:ph idx="13"/>
          </p:nvPr>
        </p:nvSpPr>
        <p:spPr/>
        <p:txBody>
          <a:bodyPr/>
          <a:lstStyle/>
          <a:p>
            <a:r>
              <a:rPr lang="en-US" dirty="0"/>
              <a:t>Bargaining Approaches</a:t>
            </a:r>
          </a:p>
          <a:p>
            <a:endParaRPr lang="en-US" dirty="0"/>
          </a:p>
        </p:txBody>
      </p:sp>
      <p:sp>
        <p:nvSpPr>
          <p:cNvPr id="2" name="Title 1"/>
          <p:cNvSpPr>
            <a:spLocks noGrp="1"/>
          </p:cNvSpPr>
          <p:nvPr>
            <p:ph type="title"/>
          </p:nvPr>
        </p:nvSpPr>
        <p:spPr/>
        <p:txBody>
          <a:bodyPr/>
          <a:lstStyle/>
          <a:p>
            <a:r>
              <a:rPr lang="en-US"/>
              <a:t>Other Negotiating Strategies</a:t>
            </a:r>
            <a:endParaRPr lang="en-US" dirty="0"/>
          </a:p>
        </p:txBody>
      </p:sp>
      <p:sp>
        <p:nvSpPr>
          <p:cNvPr id="5" name="Content Placeholder 4"/>
          <p:cNvSpPr>
            <a:spLocks noGrp="1"/>
          </p:cNvSpPr>
          <p:nvPr>
            <p:ph type="body" idx="1"/>
          </p:nvPr>
        </p:nvSpPr>
        <p:spPr>
          <a:xfrm>
            <a:off x="152400" y="2410178"/>
            <a:ext cx="2590800" cy="1828799"/>
          </a:xfrm>
        </p:spPr>
        <p:txBody>
          <a:bodyPr>
            <a:normAutofit/>
          </a:bodyPr>
          <a:lstStyle/>
          <a:p>
            <a:pPr marL="0" indent="0">
              <a:buNone/>
            </a:pPr>
            <a:r>
              <a:rPr lang="en-US" sz="2000" dirty="0">
                <a:solidFill>
                  <a:schemeClr val="accent6">
                    <a:lumMod val="75000"/>
                  </a:schemeClr>
                </a:solidFill>
              </a:rPr>
              <a:t>Figure 10.5: Zone of Possible Agreement</a:t>
            </a:r>
          </a:p>
        </p:txBody>
      </p:sp>
    </p:spTree>
    <p:extLst>
      <p:ext uri="{BB962C8B-B14F-4D97-AF65-F5344CB8AC3E}">
        <p14:creationId xmlns:p14="http://schemas.microsoft.com/office/powerpoint/2010/main" val="16098622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2" descr="20%"/>
          <p:cNvSpPr>
            <a:spLocks noChangeArrowheads="1"/>
          </p:cNvSpPr>
          <p:nvPr/>
        </p:nvSpPr>
        <p:spPr bwMode="auto">
          <a:xfrm>
            <a:off x="4064000" y="2514600"/>
            <a:ext cx="1360488" cy="1960563"/>
          </a:xfrm>
          <a:prstGeom prst="rect">
            <a:avLst/>
          </a:prstGeom>
          <a:pattFill prst="pct20">
            <a:fgClr>
              <a:srgbClr val="6600CC"/>
            </a:fgClr>
            <a:bgClr>
              <a:schemeClr val="bg1"/>
            </a:bgClr>
          </a:pattFill>
          <a:ln w="12700">
            <a:pattFill prst="wdUpDiag">
              <a:fgClr>
                <a:srgbClr val="3C016F"/>
              </a:fgClr>
              <a:bgClr>
                <a:schemeClr val="bg1"/>
              </a:bgClr>
            </a:pattFill>
            <a:miter lim="800000"/>
            <a:headEnd/>
            <a:tailEnd/>
          </a:ln>
        </p:spPr>
        <p:txBody>
          <a:bodyPr wrap="none" anchor="ctr"/>
          <a:lstStyle/>
          <a:p>
            <a:pPr algn="ctr"/>
            <a:endParaRPr lang="en-US"/>
          </a:p>
        </p:txBody>
      </p:sp>
      <p:sp>
        <p:nvSpPr>
          <p:cNvPr id="55298" name="Rectangle 3"/>
          <p:cNvSpPr>
            <a:spLocks noChangeArrowheads="1"/>
          </p:cNvSpPr>
          <p:nvPr/>
        </p:nvSpPr>
        <p:spPr bwMode="auto">
          <a:xfrm>
            <a:off x="2182813" y="1524000"/>
            <a:ext cx="1938337" cy="354013"/>
          </a:xfrm>
          <a:prstGeom prst="rect">
            <a:avLst/>
          </a:prstGeom>
          <a:noFill/>
          <a:ln w="25400">
            <a:noFill/>
            <a:miter lim="800000"/>
            <a:headEnd/>
            <a:tailEnd/>
          </a:ln>
        </p:spPr>
        <p:txBody>
          <a:bodyPr wrap="none" lIns="71437" tIns="28575" rIns="71437" bIns="28575">
            <a:spAutoFit/>
          </a:bodyPr>
          <a:lstStyle/>
          <a:p>
            <a:pPr algn="ctr" defTabSz="1033463">
              <a:lnSpc>
                <a:spcPct val="85000"/>
              </a:lnSpc>
            </a:pPr>
            <a:r>
              <a:rPr lang="en-AU" sz="2200">
                <a:solidFill>
                  <a:schemeClr val="tx2"/>
                </a:solidFill>
                <a:latin typeface="Arial" charset="0"/>
              </a:rPr>
              <a:t>Your Positions</a:t>
            </a:r>
          </a:p>
        </p:txBody>
      </p:sp>
      <p:grpSp>
        <p:nvGrpSpPr>
          <p:cNvPr id="55299" name="Group 4"/>
          <p:cNvGrpSpPr>
            <a:grpSpLocks/>
          </p:cNvGrpSpPr>
          <p:nvPr/>
        </p:nvGrpSpPr>
        <p:grpSpPr bwMode="auto">
          <a:xfrm>
            <a:off x="939800" y="1981200"/>
            <a:ext cx="736600" cy="728663"/>
            <a:chOff x="480" y="1248"/>
            <a:chExt cx="464" cy="459"/>
          </a:xfrm>
        </p:grpSpPr>
        <p:sp>
          <p:nvSpPr>
            <p:cNvPr id="55329" name="Line 5"/>
            <p:cNvSpPr>
              <a:spLocks noChangeShapeType="1"/>
            </p:cNvSpPr>
            <p:nvPr/>
          </p:nvSpPr>
          <p:spPr bwMode="auto">
            <a:xfrm flipV="1">
              <a:off x="672" y="1536"/>
              <a:ext cx="0" cy="171"/>
            </a:xfrm>
            <a:prstGeom prst="line">
              <a:avLst/>
            </a:prstGeom>
            <a:noFill/>
            <a:ln w="25400">
              <a:solidFill>
                <a:srgbClr val="6600CC"/>
              </a:solidFill>
              <a:round/>
              <a:headEnd/>
              <a:tailEnd/>
            </a:ln>
          </p:spPr>
          <p:txBody>
            <a:bodyPr wrap="none" anchor="ctr"/>
            <a:lstStyle/>
            <a:p>
              <a:endParaRPr lang="en-US"/>
            </a:p>
          </p:txBody>
        </p:sp>
        <p:sp>
          <p:nvSpPr>
            <p:cNvPr id="55330" name="Rectangle 6"/>
            <p:cNvSpPr>
              <a:spLocks noChangeArrowheads="1"/>
            </p:cNvSpPr>
            <p:nvPr/>
          </p:nvSpPr>
          <p:spPr bwMode="auto">
            <a:xfrm>
              <a:off x="480" y="1248"/>
              <a:ext cx="464" cy="199"/>
            </a:xfrm>
            <a:prstGeom prst="rect">
              <a:avLst/>
            </a:prstGeom>
            <a:noFill/>
            <a:ln w="25400">
              <a:noFill/>
              <a:miter lim="800000"/>
              <a:headEnd/>
              <a:tailEnd/>
            </a:ln>
          </p:spPr>
          <p:txBody>
            <a:bodyPr wrap="none" lIns="71437" tIns="28575" rIns="71437" bIns="28575">
              <a:spAutoFit/>
            </a:bodyPr>
            <a:lstStyle/>
            <a:p>
              <a:pPr algn="ctr" defTabSz="1033463">
                <a:lnSpc>
                  <a:spcPct val="85000"/>
                </a:lnSpc>
              </a:pPr>
              <a:r>
                <a:rPr lang="en-AU" sz="2000">
                  <a:latin typeface="Arial" charset="0"/>
                </a:rPr>
                <a:t>Initial</a:t>
              </a:r>
            </a:p>
          </p:txBody>
        </p:sp>
      </p:grpSp>
      <p:grpSp>
        <p:nvGrpSpPr>
          <p:cNvPr id="55300" name="Group 7"/>
          <p:cNvGrpSpPr>
            <a:grpSpLocks/>
          </p:cNvGrpSpPr>
          <p:nvPr/>
        </p:nvGrpSpPr>
        <p:grpSpPr bwMode="auto">
          <a:xfrm>
            <a:off x="1244600" y="1981200"/>
            <a:ext cx="2247900" cy="762000"/>
            <a:chOff x="672" y="1248"/>
            <a:chExt cx="1416" cy="480"/>
          </a:xfrm>
        </p:grpSpPr>
        <p:sp>
          <p:nvSpPr>
            <p:cNvPr id="55325" name="Line 8"/>
            <p:cNvSpPr>
              <a:spLocks noChangeShapeType="1"/>
            </p:cNvSpPr>
            <p:nvPr/>
          </p:nvSpPr>
          <p:spPr bwMode="auto">
            <a:xfrm>
              <a:off x="672" y="1728"/>
              <a:ext cx="1104" cy="0"/>
            </a:xfrm>
            <a:prstGeom prst="line">
              <a:avLst/>
            </a:prstGeom>
            <a:noFill/>
            <a:ln w="25400">
              <a:solidFill>
                <a:srgbClr val="6600CC"/>
              </a:solidFill>
              <a:round/>
              <a:headEnd/>
              <a:tailEnd/>
            </a:ln>
          </p:spPr>
          <p:txBody>
            <a:bodyPr wrap="none" anchor="ctr"/>
            <a:lstStyle/>
            <a:p>
              <a:endParaRPr lang="en-US"/>
            </a:p>
          </p:txBody>
        </p:sp>
        <p:grpSp>
          <p:nvGrpSpPr>
            <p:cNvPr id="55326" name="Group 9"/>
            <p:cNvGrpSpPr>
              <a:grpSpLocks/>
            </p:cNvGrpSpPr>
            <p:nvPr/>
          </p:nvGrpSpPr>
          <p:grpSpPr bwMode="auto">
            <a:xfrm>
              <a:off x="1536" y="1248"/>
              <a:ext cx="552" cy="477"/>
              <a:chOff x="1536" y="1248"/>
              <a:chExt cx="552" cy="477"/>
            </a:xfrm>
          </p:grpSpPr>
          <p:sp>
            <p:nvSpPr>
              <p:cNvPr id="55327" name="Line 10"/>
              <p:cNvSpPr>
                <a:spLocks noChangeShapeType="1"/>
              </p:cNvSpPr>
              <p:nvPr/>
            </p:nvSpPr>
            <p:spPr bwMode="auto">
              <a:xfrm flipV="1">
                <a:off x="1787" y="1554"/>
                <a:ext cx="0" cy="171"/>
              </a:xfrm>
              <a:prstGeom prst="line">
                <a:avLst/>
              </a:prstGeom>
              <a:noFill/>
              <a:ln w="25400">
                <a:solidFill>
                  <a:srgbClr val="6600CC"/>
                </a:solidFill>
                <a:round/>
                <a:headEnd/>
                <a:tailEnd/>
              </a:ln>
            </p:spPr>
            <p:txBody>
              <a:bodyPr wrap="none" anchor="ctr"/>
              <a:lstStyle/>
              <a:p>
                <a:endParaRPr lang="en-US"/>
              </a:p>
            </p:txBody>
          </p:sp>
          <p:sp>
            <p:nvSpPr>
              <p:cNvPr id="55328" name="Rectangle 11"/>
              <p:cNvSpPr>
                <a:spLocks noChangeArrowheads="1"/>
              </p:cNvSpPr>
              <p:nvPr/>
            </p:nvSpPr>
            <p:spPr bwMode="auto">
              <a:xfrm>
                <a:off x="1536" y="1248"/>
                <a:ext cx="552" cy="199"/>
              </a:xfrm>
              <a:prstGeom prst="rect">
                <a:avLst/>
              </a:prstGeom>
              <a:noFill/>
              <a:ln w="25400">
                <a:noFill/>
                <a:miter lim="800000"/>
                <a:headEnd/>
                <a:tailEnd/>
              </a:ln>
            </p:spPr>
            <p:txBody>
              <a:bodyPr wrap="none" lIns="71437" tIns="28575" rIns="71437" bIns="28575">
                <a:spAutoFit/>
              </a:bodyPr>
              <a:lstStyle/>
              <a:p>
                <a:pPr algn="ctr" defTabSz="1033463">
                  <a:lnSpc>
                    <a:spcPct val="85000"/>
                  </a:lnSpc>
                </a:pPr>
                <a:r>
                  <a:rPr lang="en-AU" sz="2000" dirty="0">
                    <a:latin typeface="Arial" charset="0"/>
                  </a:rPr>
                  <a:t>Target</a:t>
                </a:r>
              </a:p>
            </p:txBody>
          </p:sp>
        </p:grpSp>
      </p:grpSp>
      <p:grpSp>
        <p:nvGrpSpPr>
          <p:cNvPr id="55301" name="Group 12"/>
          <p:cNvGrpSpPr>
            <a:grpSpLocks/>
          </p:cNvGrpSpPr>
          <p:nvPr/>
        </p:nvGrpSpPr>
        <p:grpSpPr bwMode="auto">
          <a:xfrm>
            <a:off x="7721600" y="4191000"/>
            <a:ext cx="736600" cy="696913"/>
            <a:chOff x="4752" y="2640"/>
            <a:chExt cx="464" cy="439"/>
          </a:xfrm>
        </p:grpSpPr>
        <p:sp>
          <p:nvSpPr>
            <p:cNvPr id="55323" name="Line 13"/>
            <p:cNvSpPr>
              <a:spLocks noChangeShapeType="1"/>
            </p:cNvSpPr>
            <p:nvPr/>
          </p:nvSpPr>
          <p:spPr bwMode="auto">
            <a:xfrm flipV="1">
              <a:off x="4992" y="2640"/>
              <a:ext cx="0" cy="171"/>
            </a:xfrm>
            <a:prstGeom prst="line">
              <a:avLst/>
            </a:prstGeom>
            <a:noFill/>
            <a:ln w="25400">
              <a:solidFill>
                <a:srgbClr val="6600CC"/>
              </a:solidFill>
              <a:round/>
              <a:headEnd/>
              <a:tailEnd/>
            </a:ln>
          </p:spPr>
          <p:txBody>
            <a:bodyPr wrap="none" anchor="ctr"/>
            <a:lstStyle/>
            <a:p>
              <a:endParaRPr lang="en-US"/>
            </a:p>
          </p:txBody>
        </p:sp>
        <p:sp>
          <p:nvSpPr>
            <p:cNvPr id="55324" name="Rectangle 14"/>
            <p:cNvSpPr>
              <a:spLocks noChangeArrowheads="1"/>
            </p:cNvSpPr>
            <p:nvPr/>
          </p:nvSpPr>
          <p:spPr bwMode="auto">
            <a:xfrm>
              <a:off x="4752" y="2880"/>
              <a:ext cx="464" cy="199"/>
            </a:xfrm>
            <a:prstGeom prst="rect">
              <a:avLst/>
            </a:prstGeom>
            <a:noFill/>
            <a:ln w="25400">
              <a:noFill/>
              <a:miter lim="800000"/>
              <a:headEnd/>
              <a:tailEnd/>
            </a:ln>
          </p:spPr>
          <p:txBody>
            <a:bodyPr wrap="none" lIns="71437" tIns="28575" rIns="71437" bIns="28575">
              <a:spAutoFit/>
            </a:bodyPr>
            <a:lstStyle/>
            <a:p>
              <a:pPr algn="ctr" defTabSz="1033463">
                <a:lnSpc>
                  <a:spcPct val="85000"/>
                </a:lnSpc>
              </a:pPr>
              <a:r>
                <a:rPr lang="en-AU" sz="2000">
                  <a:latin typeface="Arial" charset="0"/>
                </a:rPr>
                <a:t>Initial</a:t>
              </a:r>
            </a:p>
          </p:txBody>
        </p:sp>
      </p:grpSp>
      <p:grpSp>
        <p:nvGrpSpPr>
          <p:cNvPr id="55302" name="Group 15"/>
          <p:cNvGrpSpPr>
            <a:grpSpLocks/>
          </p:cNvGrpSpPr>
          <p:nvPr/>
        </p:nvGrpSpPr>
        <p:grpSpPr bwMode="auto">
          <a:xfrm>
            <a:off x="5816600" y="4191000"/>
            <a:ext cx="2286000" cy="696913"/>
            <a:chOff x="3552" y="2640"/>
            <a:chExt cx="1440" cy="439"/>
          </a:xfrm>
        </p:grpSpPr>
        <p:sp>
          <p:nvSpPr>
            <p:cNvPr id="55319" name="Line 16"/>
            <p:cNvSpPr>
              <a:spLocks noChangeShapeType="1"/>
            </p:cNvSpPr>
            <p:nvPr/>
          </p:nvSpPr>
          <p:spPr bwMode="auto">
            <a:xfrm>
              <a:off x="3792" y="2640"/>
              <a:ext cx="1200" cy="0"/>
            </a:xfrm>
            <a:prstGeom prst="line">
              <a:avLst/>
            </a:prstGeom>
            <a:noFill/>
            <a:ln w="25400">
              <a:solidFill>
                <a:srgbClr val="6600CC"/>
              </a:solidFill>
              <a:round/>
              <a:headEnd/>
              <a:tailEnd/>
            </a:ln>
          </p:spPr>
          <p:txBody>
            <a:bodyPr wrap="none" anchor="ctr"/>
            <a:lstStyle/>
            <a:p>
              <a:endParaRPr lang="en-US"/>
            </a:p>
          </p:txBody>
        </p:sp>
        <p:grpSp>
          <p:nvGrpSpPr>
            <p:cNvPr id="55320" name="Group 17"/>
            <p:cNvGrpSpPr>
              <a:grpSpLocks/>
            </p:cNvGrpSpPr>
            <p:nvPr/>
          </p:nvGrpSpPr>
          <p:grpSpPr bwMode="auto">
            <a:xfrm>
              <a:off x="3552" y="2640"/>
              <a:ext cx="552" cy="439"/>
              <a:chOff x="3552" y="2640"/>
              <a:chExt cx="552" cy="439"/>
            </a:xfrm>
          </p:grpSpPr>
          <p:sp>
            <p:nvSpPr>
              <p:cNvPr id="55321" name="Line 18"/>
              <p:cNvSpPr>
                <a:spLocks noChangeShapeType="1"/>
              </p:cNvSpPr>
              <p:nvPr/>
            </p:nvSpPr>
            <p:spPr bwMode="auto">
              <a:xfrm flipV="1">
                <a:off x="3792" y="2640"/>
                <a:ext cx="0" cy="171"/>
              </a:xfrm>
              <a:prstGeom prst="line">
                <a:avLst/>
              </a:prstGeom>
              <a:noFill/>
              <a:ln w="25400">
                <a:solidFill>
                  <a:srgbClr val="6600CC"/>
                </a:solidFill>
                <a:round/>
                <a:headEnd/>
                <a:tailEnd/>
              </a:ln>
            </p:spPr>
            <p:txBody>
              <a:bodyPr wrap="none" anchor="ctr"/>
              <a:lstStyle/>
              <a:p>
                <a:endParaRPr lang="en-US"/>
              </a:p>
            </p:txBody>
          </p:sp>
          <p:sp>
            <p:nvSpPr>
              <p:cNvPr id="55322" name="Rectangle 19"/>
              <p:cNvSpPr>
                <a:spLocks noChangeArrowheads="1"/>
              </p:cNvSpPr>
              <p:nvPr/>
            </p:nvSpPr>
            <p:spPr bwMode="auto">
              <a:xfrm>
                <a:off x="3552" y="2880"/>
                <a:ext cx="552" cy="199"/>
              </a:xfrm>
              <a:prstGeom prst="rect">
                <a:avLst/>
              </a:prstGeom>
              <a:noFill/>
              <a:ln w="25400">
                <a:noFill/>
                <a:miter lim="800000"/>
                <a:headEnd/>
                <a:tailEnd/>
              </a:ln>
            </p:spPr>
            <p:txBody>
              <a:bodyPr wrap="none" lIns="71437" tIns="28575" rIns="71437" bIns="28575">
                <a:spAutoFit/>
              </a:bodyPr>
              <a:lstStyle/>
              <a:p>
                <a:pPr algn="ctr" defTabSz="1033463">
                  <a:lnSpc>
                    <a:spcPct val="85000"/>
                  </a:lnSpc>
                </a:pPr>
                <a:r>
                  <a:rPr lang="en-AU" sz="2000">
                    <a:latin typeface="Arial" charset="0"/>
                  </a:rPr>
                  <a:t>Target</a:t>
                </a:r>
              </a:p>
            </p:txBody>
          </p:sp>
        </p:grpSp>
      </p:grpSp>
      <p:sp>
        <p:nvSpPr>
          <p:cNvPr id="55303" name="Rectangle 20"/>
          <p:cNvSpPr>
            <a:spLocks noChangeArrowheads="1"/>
          </p:cNvSpPr>
          <p:nvPr/>
        </p:nvSpPr>
        <p:spPr bwMode="auto">
          <a:xfrm>
            <a:off x="5045075" y="5029200"/>
            <a:ext cx="2805113" cy="354013"/>
          </a:xfrm>
          <a:prstGeom prst="rect">
            <a:avLst/>
          </a:prstGeom>
          <a:noFill/>
          <a:ln w="25400">
            <a:noFill/>
            <a:miter lim="800000"/>
            <a:headEnd/>
            <a:tailEnd/>
          </a:ln>
        </p:spPr>
        <p:txBody>
          <a:bodyPr wrap="none" lIns="71437" tIns="28575" rIns="71437" bIns="28575">
            <a:spAutoFit/>
          </a:bodyPr>
          <a:lstStyle/>
          <a:p>
            <a:pPr algn="ctr" defTabSz="1033463">
              <a:lnSpc>
                <a:spcPct val="85000"/>
              </a:lnSpc>
            </a:pPr>
            <a:r>
              <a:rPr lang="en-AU" sz="2200">
                <a:solidFill>
                  <a:schemeClr val="tx2"/>
                </a:solidFill>
                <a:latin typeface="Arial" charset="0"/>
              </a:rPr>
              <a:t>Opponent’s Positions</a:t>
            </a:r>
          </a:p>
        </p:txBody>
      </p:sp>
      <p:sp>
        <p:nvSpPr>
          <p:cNvPr id="55304" name="Rectangle 21"/>
          <p:cNvSpPr>
            <a:spLocks noChangeArrowheads="1"/>
          </p:cNvSpPr>
          <p:nvPr/>
        </p:nvSpPr>
        <p:spPr bwMode="auto">
          <a:xfrm>
            <a:off x="4064000" y="3124200"/>
            <a:ext cx="1336675" cy="757238"/>
          </a:xfrm>
          <a:prstGeom prst="rect">
            <a:avLst/>
          </a:prstGeom>
          <a:noFill/>
          <a:ln w="25400">
            <a:noFill/>
            <a:miter lim="800000"/>
            <a:headEnd/>
            <a:tailEnd/>
          </a:ln>
        </p:spPr>
        <p:txBody>
          <a:bodyPr wrap="none" lIns="71437" tIns="28575" rIns="71437" bIns="28575">
            <a:spAutoFit/>
          </a:bodyPr>
          <a:lstStyle/>
          <a:p>
            <a:pPr algn="ctr" defTabSz="1033463">
              <a:lnSpc>
                <a:spcPct val="85000"/>
              </a:lnSpc>
            </a:pPr>
            <a:r>
              <a:rPr lang="en-AU" sz="1800" b="1">
                <a:solidFill>
                  <a:schemeClr val="tx2"/>
                </a:solidFill>
                <a:latin typeface="Arial" charset="0"/>
              </a:rPr>
              <a:t>Area of</a:t>
            </a:r>
          </a:p>
          <a:p>
            <a:pPr algn="ctr" defTabSz="1033463">
              <a:lnSpc>
                <a:spcPct val="85000"/>
              </a:lnSpc>
            </a:pPr>
            <a:r>
              <a:rPr lang="en-AU" sz="1800" b="1">
                <a:solidFill>
                  <a:schemeClr val="tx2"/>
                </a:solidFill>
                <a:latin typeface="Arial" charset="0"/>
              </a:rPr>
              <a:t>Potential</a:t>
            </a:r>
          </a:p>
          <a:p>
            <a:pPr algn="ctr" defTabSz="1033463">
              <a:lnSpc>
                <a:spcPct val="85000"/>
              </a:lnSpc>
            </a:pPr>
            <a:r>
              <a:rPr lang="en-AU" sz="1800" b="1">
                <a:solidFill>
                  <a:schemeClr val="tx2"/>
                </a:solidFill>
                <a:latin typeface="Arial" charset="0"/>
              </a:rPr>
              <a:t>Agreement</a:t>
            </a:r>
          </a:p>
        </p:txBody>
      </p:sp>
      <p:sp>
        <p:nvSpPr>
          <p:cNvPr id="55305" name="Rectangle 22"/>
          <p:cNvSpPr>
            <a:spLocks noGrp="1" noChangeArrowheads="1"/>
          </p:cNvSpPr>
          <p:nvPr>
            <p:ph type="title"/>
          </p:nvPr>
        </p:nvSpPr>
        <p:spPr>
          <a:xfrm>
            <a:off x="147002" y="5695632"/>
            <a:ext cx="7589838" cy="1143000"/>
          </a:xfrm>
        </p:spPr>
        <p:txBody>
          <a:bodyPr/>
          <a:lstStyle/>
          <a:p>
            <a:r>
              <a:rPr lang="en-US">
                <a:ea typeface="ＭＳ Ｐゴシック"/>
                <a:cs typeface="ＭＳ Ｐゴシック"/>
              </a:rPr>
              <a:t>Bargaining Zone Model</a:t>
            </a:r>
          </a:p>
        </p:txBody>
      </p:sp>
      <p:grpSp>
        <p:nvGrpSpPr>
          <p:cNvPr id="55309" name="Group 23"/>
          <p:cNvGrpSpPr>
            <a:grpSpLocks/>
          </p:cNvGrpSpPr>
          <p:nvPr/>
        </p:nvGrpSpPr>
        <p:grpSpPr bwMode="auto">
          <a:xfrm>
            <a:off x="2997200" y="1981200"/>
            <a:ext cx="3057525" cy="762000"/>
            <a:chOff x="1776" y="1248"/>
            <a:chExt cx="1926" cy="480"/>
          </a:xfrm>
        </p:grpSpPr>
        <p:grpSp>
          <p:nvGrpSpPr>
            <p:cNvPr id="55315" name="Group 24"/>
            <p:cNvGrpSpPr>
              <a:grpSpLocks/>
            </p:cNvGrpSpPr>
            <p:nvPr/>
          </p:nvGrpSpPr>
          <p:grpSpPr bwMode="auto">
            <a:xfrm>
              <a:off x="2821" y="1248"/>
              <a:ext cx="881" cy="480"/>
              <a:chOff x="2821" y="1248"/>
              <a:chExt cx="881" cy="480"/>
            </a:xfrm>
          </p:grpSpPr>
          <p:sp>
            <p:nvSpPr>
              <p:cNvPr id="55317" name="Line 25"/>
              <p:cNvSpPr>
                <a:spLocks noChangeShapeType="1"/>
              </p:cNvSpPr>
              <p:nvPr/>
            </p:nvSpPr>
            <p:spPr bwMode="auto">
              <a:xfrm flipV="1">
                <a:off x="3313" y="1565"/>
                <a:ext cx="0" cy="163"/>
              </a:xfrm>
              <a:prstGeom prst="line">
                <a:avLst/>
              </a:prstGeom>
              <a:noFill/>
              <a:ln w="25400">
                <a:solidFill>
                  <a:srgbClr val="6600CC"/>
                </a:solidFill>
                <a:round/>
                <a:headEnd/>
                <a:tailEnd/>
              </a:ln>
            </p:spPr>
            <p:txBody>
              <a:bodyPr wrap="none" anchor="ctr"/>
              <a:lstStyle/>
              <a:p>
                <a:endParaRPr lang="en-US"/>
              </a:p>
            </p:txBody>
          </p:sp>
          <p:sp>
            <p:nvSpPr>
              <p:cNvPr id="55318" name="Rectangle 26"/>
              <p:cNvSpPr>
                <a:spLocks noChangeArrowheads="1"/>
              </p:cNvSpPr>
              <p:nvPr/>
            </p:nvSpPr>
            <p:spPr bwMode="auto">
              <a:xfrm>
                <a:off x="2821" y="1248"/>
                <a:ext cx="881" cy="199"/>
              </a:xfrm>
              <a:prstGeom prst="rect">
                <a:avLst/>
              </a:prstGeom>
              <a:noFill/>
              <a:ln w="25400">
                <a:noFill/>
                <a:miter lim="800000"/>
                <a:headEnd/>
                <a:tailEnd/>
              </a:ln>
            </p:spPr>
            <p:txBody>
              <a:bodyPr wrap="none" lIns="71437" tIns="28575" rIns="71437" bIns="28575">
                <a:spAutoFit/>
              </a:bodyPr>
              <a:lstStyle/>
              <a:p>
                <a:pPr algn="ctr" defTabSz="1033463">
                  <a:lnSpc>
                    <a:spcPct val="85000"/>
                  </a:lnSpc>
                </a:pPr>
                <a:r>
                  <a:rPr lang="en-AU" sz="2000">
                    <a:latin typeface="Arial" charset="0"/>
                  </a:rPr>
                  <a:t>Resistance</a:t>
                </a:r>
              </a:p>
            </p:txBody>
          </p:sp>
        </p:grpSp>
        <p:sp>
          <p:nvSpPr>
            <p:cNvPr id="55316" name="Line 27"/>
            <p:cNvSpPr>
              <a:spLocks noChangeShapeType="1"/>
            </p:cNvSpPr>
            <p:nvPr/>
          </p:nvSpPr>
          <p:spPr bwMode="auto">
            <a:xfrm>
              <a:off x="1776" y="1728"/>
              <a:ext cx="1536" cy="0"/>
            </a:xfrm>
            <a:prstGeom prst="line">
              <a:avLst/>
            </a:prstGeom>
            <a:noFill/>
            <a:ln w="25400">
              <a:solidFill>
                <a:srgbClr val="6600CC"/>
              </a:solidFill>
              <a:round/>
              <a:headEnd/>
              <a:tailEnd/>
            </a:ln>
          </p:spPr>
          <p:txBody>
            <a:bodyPr wrap="none" anchor="ctr"/>
            <a:lstStyle/>
            <a:p>
              <a:endParaRPr lang="en-US"/>
            </a:p>
          </p:txBody>
        </p:sp>
      </p:grpSp>
      <p:grpSp>
        <p:nvGrpSpPr>
          <p:cNvPr id="55310" name="Group 28"/>
          <p:cNvGrpSpPr>
            <a:grpSpLocks/>
          </p:cNvGrpSpPr>
          <p:nvPr/>
        </p:nvGrpSpPr>
        <p:grpSpPr bwMode="auto">
          <a:xfrm>
            <a:off x="3379788" y="4187825"/>
            <a:ext cx="2817812" cy="700088"/>
            <a:chOff x="2017" y="2638"/>
            <a:chExt cx="1775" cy="441"/>
          </a:xfrm>
        </p:grpSpPr>
        <p:grpSp>
          <p:nvGrpSpPr>
            <p:cNvPr id="55311" name="Group 29"/>
            <p:cNvGrpSpPr>
              <a:grpSpLocks/>
            </p:cNvGrpSpPr>
            <p:nvPr/>
          </p:nvGrpSpPr>
          <p:grpSpPr bwMode="auto">
            <a:xfrm>
              <a:off x="2017" y="2638"/>
              <a:ext cx="881" cy="441"/>
              <a:chOff x="2017" y="2638"/>
              <a:chExt cx="881" cy="441"/>
            </a:xfrm>
          </p:grpSpPr>
          <p:sp>
            <p:nvSpPr>
              <p:cNvPr id="55313" name="Line 30"/>
              <p:cNvSpPr>
                <a:spLocks noChangeShapeType="1"/>
              </p:cNvSpPr>
              <p:nvPr/>
            </p:nvSpPr>
            <p:spPr bwMode="auto">
              <a:xfrm flipV="1">
                <a:off x="2455" y="2638"/>
                <a:ext cx="0" cy="171"/>
              </a:xfrm>
              <a:prstGeom prst="line">
                <a:avLst/>
              </a:prstGeom>
              <a:noFill/>
              <a:ln w="25400">
                <a:solidFill>
                  <a:srgbClr val="6600CC"/>
                </a:solidFill>
                <a:round/>
                <a:headEnd/>
                <a:tailEnd/>
              </a:ln>
            </p:spPr>
            <p:txBody>
              <a:bodyPr wrap="none" anchor="ctr"/>
              <a:lstStyle/>
              <a:p>
                <a:endParaRPr lang="en-US"/>
              </a:p>
            </p:txBody>
          </p:sp>
          <p:sp>
            <p:nvSpPr>
              <p:cNvPr id="55314" name="Rectangle 31"/>
              <p:cNvSpPr>
                <a:spLocks noChangeArrowheads="1"/>
              </p:cNvSpPr>
              <p:nvPr/>
            </p:nvSpPr>
            <p:spPr bwMode="auto">
              <a:xfrm>
                <a:off x="2017" y="2880"/>
                <a:ext cx="881" cy="199"/>
              </a:xfrm>
              <a:prstGeom prst="rect">
                <a:avLst/>
              </a:prstGeom>
              <a:noFill/>
              <a:ln w="25400">
                <a:noFill/>
                <a:miter lim="800000"/>
                <a:headEnd/>
                <a:tailEnd/>
              </a:ln>
            </p:spPr>
            <p:txBody>
              <a:bodyPr wrap="none" lIns="71437" tIns="28575" rIns="71437" bIns="28575">
                <a:spAutoFit/>
              </a:bodyPr>
              <a:lstStyle/>
              <a:p>
                <a:pPr algn="ctr" defTabSz="1033463">
                  <a:lnSpc>
                    <a:spcPct val="85000"/>
                  </a:lnSpc>
                </a:pPr>
                <a:r>
                  <a:rPr lang="en-AU" sz="2000">
                    <a:latin typeface="Arial" charset="0"/>
                  </a:rPr>
                  <a:t>Resistance</a:t>
                </a:r>
              </a:p>
            </p:txBody>
          </p:sp>
        </p:grpSp>
        <p:sp>
          <p:nvSpPr>
            <p:cNvPr id="55312" name="Line 32"/>
            <p:cNvSpPr>
              <a:spLocks noChangeShapeType="1"/>
            </p:cNvSpPr>
            <p:nvPr/>
          </p:nvSpPr>
          <p:spPr bwMode="auto">
            <a:xfrm>
              <a:off x="2448" y="2640"/>
              <a:ext cx="1344" cy="0"/>
            </a:xfrm>
            <a:prstGeom prst="line">
              <a:avLst/>
            </a:prstGeom>
            <a:noFill/>
            <a:ln w="25400">
              <a:solidFill>
                <a:srgbClr val="6600CC"/>
              </a:solidFill>
              <a:round/>
              <a:headEnd/>
              <a:tailEnd/>
            </a:ln>
          </p:spPr>
          <p:txBody>
            <a:bodyPr wrap="none" anchor="ctr"/>
            <a:lstStyle/>
            <a:p>
              <a:endParaRPr lang="en-US"/>
            </a:p>
          </p:txBody>
        </p:sp>
      </p:grpSp>
    </p:spTree>
    <p:extLst>
      <p:ext uri="{BB962C8B-B14F-4D97-AF65-F5344CB8AC3E}">
        <p14:creationId xmlns:p14="http://schemas.microsoft.com/office/powerpoint/2010/main" val="1364171167"/>
      </p:ext>
    </p:extLst>
  </p:cSld>
  <p:clrMapOvr>
    <a:masterClrMapping/>
  </p:clrMapOvr>
  <p:transition spd="med">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UGLI ORANGE</a:t>
            </a:r>
          </a:p>
        </p:txBody>
      </p:sp>
    </p:spTree>
    <p:extLst>
      <p:ext uri="{BB962C8B-B14F-4D97-AF65-F5344CB8AC3E}">
        <p14:creationId xmlns:p14="http://schemas.microsoft.com/office/powerpoint/2010/main" val="900306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00807" y="1392883"/>
            <a:ext cx="8424936" cy="5328592"/>
          </a:xfrm>
        </p:spPr>
        <p:txBody>
          <a:bodyPr>
            <a:normAutofit fontScale="92500"/>
          </a:bodyPr>
          <a:lstStyle/>
          <a:p>
            <a:r>
              <a:rPr lang="en-US" dirty="0"/>
              <a:t>I am Dr. Cardoza, the owner of the remaining </a:t>
            </a:r>
            <a:r>
              <a:rPr lang="en-US" dirty="0" err="1"/>
              <a:t>Ugli</a:t>
            </a:r>
            <a:r>
              <a:rPr lang="en-US" dirty="0"/>
              <a:t> oranges. After you read about your roles, spend about 6 to 10 minutes meeting with the other firm's representative and decide on a course of action. I am strictly interested in making a profit and will sell my oranges to the highest bidder. Since my country is alien to yours, there is no way either government will assist you in obtaining the oranges from me. Each pair of negotiators can assume that there are no others interested in the oranges.</a:t>
            </a:r>
          </a:p>
          <a:p>
            <a:pPr marL="0" indent="0">
              <a:buNone/>
            </a:pPr>
            <a:endParaRPr lang="en-US" dirty="0"/>
          </a:p>
        </p:txBody>
      </p:sp>
    </p:spTree>
    <p:extLst>
      <p:ext uri="{BB962C8B-B14F-4D97-AF65-F5344CB8AC3E}">
        <p14:creationId xmlns:p14="http://schemas.microsoft.com/office/powerpoint/2010/main" val="3655220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Ugli</a:t>
            </a:r>
            <a:r>
              <a:rPr lang="en-US" dirty="0"/>
              <a:t> Orange</a:t>
            </a:r>
          </a:p>
        </p:txBody>
      </p:sp>
      <p:sp>
        <p:nvSpPr>
          <p:cNvPr id="3" name="Content Placeholder 2"/>
          <p:cNvSpPr>
            <a:spLocks noGrp="1"/>
          </p:cNvSpPr>
          <p:nvPr>
            <p:ph idx="1"/>
          </p:nvPr>
        </p:nvSpPr>
        <p:spPr>
          <a:xfrm>
            <a:off x="304800" y="2362200"/>
            <a:ext cx="8208911" cy="4785395"/>
          </a:xfrm>
        </p:spPr>
        <p:txBody>
          <a:bodyPr/>
          <a:lstStyle/>
          <a:p>
            <a:pPr marL="0" indent="0">
              <a:buNone/>
            </a:pPr>
            <a:r>
              <a:rPr lang="en-US" dirty="0"/>
              <a:t>When you have reached a decision, pick a spokesperson who will tell me:</a:t>
            </a:r>
          </a:p>
          <a:p>
            <a:r>
              <a:rPr lang="en-US" dirty="0"/>
              <a:t>1. What do you plan to do?</a:t>
            </a:r>
          </a:p>
          <a:p>
            <a:r>
              <a:rPr lang="en-US" dirty="0"/>
              <a:t>2. If you want to buy the oranges, what price will you offer?</a:t>
            </a:r>
          </a:p>
          <a:p>
            <a:r>
              <a:rPr lang="en-US" dirty="0"/>
              <a:t>3. To whom and how will the oranges be delivered?</a:t>
            </a:r>
          </a:p>
          <a:p>
            <a:pPr marL="0" indent="0">
              <a:buNone/>
            </a:pPr>
            <a:endParaRPr lang="en-US" dirty="0"/>
          </a:p>
        </p:txBody>
      </p:sp>
    </p:spTree>
    <p:extLst>
      <p:ext uri="{BB962C8B-B14F-4D97-AF65-F5344CB8AC3E}">
        <p14:creationId xmlns:p14="http://schemas.microsoft.com/office/powerpoint/2010/main" val="15262504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Ugli</a:t>
            </a:r>
            <a:r>
              <a:rPr lang="en-US" dirty="0"/>
              <a:t> Orange</a:t>
            </a:r>
          </a:p>
        </p:txBody>
      </p:sp>
      <p:sp>
        <p:nvSpPr>
          <p:cNvPr id="3" name="Content Placeholder 2"/>
          <p:cNvSpPr>
            <a:spLocks noGrp="1"/>
          </p:cNvSpPr>
          <p:nvPr>
            <p:ph idx="1"/>
          </p:nvPr>
        </p:nvSpPr>
        <p:spPr>
          <a:xfrm>
            <a:off x="304800" y="2590800"/>
            <a:ext cx="8208911" cy="4785395"/>
          </a:xfrm>
        </p:spPr>
        <p:txBody>
          <a:bodyPr/>
          <a:lstStyle/>
          <a:p>
            <a:r>
              <a:rPr lang="en-US" dirty="0"/>
              <a:t>Was there full disclosure? What information was shared?</a:t>
            </a:r>
          </a:p>
          <a:p>
            <a:r>
              <a:rPr lang="en-US" dirty="0"/>
              <a:t>Did you trust each other?</a:t>
            </a:r>
          </a:p>
          <a:p>
            <a:r>
              <a:rPr lang="en-US" dirty="0"/>
              <a:t>Would you work with each other again?</a:t>
            </a:r>
          </a:p>
        </p:txBody>
      </p:sp>
    </p:spTree>
    <p:extLst>
      <p:ext uri="{BB962C8B-B14F-4D97-AF65-F5344CB8AC3E}">
        <p14:creationId xmlns:p14="http://schemas.microsoft.com/office/powerpoint/2010/main" val="214732246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Title 1"/>
          <p:cNvSpPr>
            <a:spLocks noGrp="1"/>
          </p:cNvSpPr>
          <p:nvPr>
            <p:ph type="title"/>
          </p:nvPr>
        </p:nvSpPr>
        <p:spPr>
          <a:xfrm>
            <a:off x="228600" y="930275"/>
            <a:ext cx="8229600" cy="1143000"/>
          </a:xfrm>
        </p:spPr>
        <p:txBody>
          <a:bodyPr/>
          <a:lstStyle/>
          <a:p>
            <a:r>
              <a:rPr lang="en-US" dirty="0"/>
              <a:t>Strategies for Claiming Value</a:t>
            </a:r>
          </a:p>
        </p:txBody>
      </p:sp>
      <p:sp>
        <p:nvSpPr>
          <p:cNvPr id="6" name="Content Placeholder 5"/>
          <p:cNvSpPr>
            <a:spLocks noGrp="1"/>
          </p:cNvSpPr>
          <p:nvPr>
            <p:ph idx="1"/>
          </p:nvPr>
        </p:nvSpPr>
        <p:spPr>
          <a:xfrm>
            <a:off x="457200" y="2073275"/>
            <a:ext cx="8208963" cy="4784725"/>
          </a:xfrm>
        </p:spPr>
        <p:txBody>
          <a:bodyPr rtlCol="0">
            <a:normAutofit fontScale="92500" lnSpcReduction="20000"/>
          </a:bodyPr>
          <a:lstStyle/>
          <a:p>
            <a:pPr marL="0" indent="0" fontAlgn="auto">
              <a:lnSpc>
                <a:spcPct val="110000"/>
              </a:lnSpc>
              <a:spcAft>
                <a:spcPts val="0"/>
              </a:spcAft>
              <a:buFont typeface="Wingdings 2" pitchFamily="18" charset="2"/>
              <a:buNone/>
              <a:defRPr/>
            </a:pPr>
            <a:r>
              <a:rPr lang="en-US" dirty="0"/>
              <a:t>Claiming value – aiming for the best possible outcomes for yourself and your constituents. </a:t>
            </a:r>
          </a:p>
          <a:p>
            <a:pPr marL="546100" indent="-457200" fontAlgn="auto">
              <a:lnSpc>
                <a:spcPct val="110000"/>
              </a:lnSpc>
              <a:spcAft>
                <a:spcPts val="0"/>
              </a:spcAft>
              <a:buFont typeface="+mj-lt"/>
              <a:buAutoNum type="arabicPeriod"/>
              <a:defRPr/>
            </a:pPr>
            <a:r>
              <a:rPr lang="en-US" dirty="0"/>
              <a:t>Prepare and set goals</a:t>
            </a:r>
          </a:p>
          <a:p>
            <a:pPr marL="546100" indent="-457200" fontAlgn="auto">
              <a:lnSpc>
                <a:spcPct val="110000"/>
              </a:lnSpc>
              <a:spcAft>
                <a:spcPts val="0"/>
              </a:spcAft>
              <a:buFont typeface="+mj-lt"/>
              <a:buAutoNum type="arabicPeriod"/>
              <a:defRPr/>
            </a:pPr>
            <a:r>
              <a:rPr lang="en-US" dirty="0"/>
              <a:t>Know your BATNA (Best Alternative to a Negotiated Agreement)</a:t>
            </a:r>
          </a:p>
          <a:p>
            <a:pPr marL="715963" lvl="1" indent="-360363" fontAlgn="auto">
              <a:lnSpc>
                <a:spcPct val="110000"/>
              </a:lnSpc>
              <a:spcBef>
                <a:spcPts val="0"/>
              </a:spcBef>
              <a:spcAft>
                <a:spcPts val="0"/>
              </a:spcAft>
              <a:buClr>
                <a:schemeClr val="accent1">
                  <a:lumMod val="50000"/>
                </a:schemeClr>
              </a:buClr>
              <a:defRPr/>
            </a:pPr>
            <a:r>
              <a:rPr lang="en-US" dirty="0"/>
              <a:t>cost of ending negotiation; best outcome through another means</a:t>
            </a:r>
          </a:p>
          <a:p>
            <a:pPr marL="546100" indent="-457200" fontAlgn="auto">
              <a:lnSpc>
                <a:spcPct val="110000"/>
              </a:lnSpc>
              <a:spcAft>
                <a:spcPts val="0"/>
              </a:spcAft>
              <a:buFont typeface="+mj-lt"/>
              <a:buAutoNum type="arabicPeriod"/>
              <a:defRPr/>
            </a:pPr>
            <a:r>
              <a:rPr lang="en-US" dirty="0"/>
              <a:t>Manage time</a:t>
            </a:r>
          </a:p>
          <a:p>
            <a:pPr marL="715963" lvl="1" indent="-360363" fontAlgn="auto">
              <a:lnSpc>
                <a:spcPct val="110000"/>
              </a:lnSpc>
              <a:spcBef>
                <a:spcPts val="0"/>
              </a:spcBef>
              <a:spcAft>
                <a:spcPts val="0"/>
              </a:spcAft>
              <a:buClr>
                <a:schemeClr val="accent1">
                  <a:lumMod val="50000"/>
                </a:schemeClr>
              </a:buClr>
              <a:defRPr/>
            </a:pPr>
            <a:r>
              <a:rPr lang="en-US" dirty="0"/>
              <a:t>avoid time pressure; avoid escalation of commitment</a:t>
            </a:r>
          </a:p>
          <a:p>
            <a:pPr marL="546100" indent="-457200" fontAlgn="auto">
              <a:lnSpc>
                <a:spcPct val="110000"/>
              </a:lnSpc>
              <a:spcAft>
                <a:spcPts val="0"/>
              </a:spcAft>
              <a:buFont typeface="+mj-lt"/>
              <a:buAutoNum type="arabicPeriod"/>
              <a:defRPr/>
            </a:pPr>
            <a:r>
              <a:rPr lang="en-US" dirty="0"/>
              <a:t>Manage first offers and concessions</a:t>
            </a:r>
          </a:p>
        </p:txBody>
      </p:sp>
    </p:spTree>
    <p:extLst>
      <p:ext uri="{BB962C8B-B14F-4D97-AF65-F5344CB8AC3E}">
        <p14:creationId xmlns:p14="http://schemas.microsoft.com/office/powerpoint/2010/main" val="1586048648"/>
      </p:ext>
    </p:extLst>
  </p:cSld>
  <p:clrMapOvr>
    <a:masterClrMapping/>
  </p:clrMapOvr>
  <p:transition spd="med">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69" name="Picture Placeholder 2" descr="File folders.jpg"/>
          <p:cNvPicPr>
            <a:picLocks noGrp="1" noChangeAspect="1"/>
          </p:cNvPicPr>
          <p:nvPr>
            <p:ph type="pic" sz="quarter" idx="13"/>
          </p:nvPr>
        </p:nvPicPr>
        <p:blipFill>
          <a:blip r:embed="rId2"/>
          <a:srcRect l="-305" t="-1062" r="305" b="-960"/>
          <a:stretch>
            <a:fillRect/>
          </a:stretch>
        </p:blipFill>
        <p:spPr>
          <a:xfrm>
            <a:off x="5003800" y="2205038"/>
            <a:ext cx="3816350" cy="2865437"/>
          </a:xfrm>
        </p:spPr>
      </p:pic>
      <p:sp>
        <p:nvSpPr>
          <p:cNvPr id="58370" name="Title 6"/>
          <p:cNvSpPr>
            <a:spLocks noGrp="1"/>
          </p:cNvSpPr>
          <p:nvPr>
            <p:ph type="title"/>
          </p:nvPr>
        </p:nvSpPr>
        <p:spPr>
          <a:xfrm>
            <a:off x="381000" y="1062038"/>
            <a:ext cx="8229600" cy="1143000"/>
          </a:xfrm>
        </p:spPr>
        <p:txBody>
          <a:bodyPr/>
          <a:lstStyle/>
          <a:p>
            <a:r>
              <a:rPr lang="en-GB"/>
              <a:t>Strategies for Creating Value</a:t>
            </a:r>
          </a:p>
        </p:txBody>
      </p:sp>
      <p:sp>
        <p:nvSpPr>
          <p:cNvPr id="8" name="Content Placeholder 7"/>
          <p:cNvSpPr>
            <a:spLocks noGrp="1"/>
          </p:cNvSpPr>
          <p:nvPr>
            <p:ph idx="1"/>
          </p:nvPr>
        </p:nvSpPr>
        <p:spPr>
          <a:xfrm>
            <a:off x="323850" y="1962150"/>
            <a:ext cx="7848600" cy="4895850"/>
          </a:xfrm>
        </p:spPr>
        <p:txBody>
          <a:bodyPr>
            <a:normAutofit/>
          </a:bodyPr>
          <a:lstStyle/>
          <a:p>
            <a:pPr marL="223838" indent="-223838">
              <a:lnSpc>
                <a:spcPct val="110000"/>
              </a:lnSpc>
              <a:spcBef>
                <a:spcPct val="0"/>
              </a:spcBef>
              <a:buFont typeface="Wingdings 2" pitchFamily="18" charset="2"/>
              <a:buNone/>
              <a:tabLst>
                <a:tab pos="223838" algn="l"/>
              </a:tabLst>
            </a:pPr>
            <a:r>
              <a:rPr lang="en-GB" sz="2200" dirty="0"/>
              <a:t>	Creating value – use </a:t>
            </a:r>
            <a:r>
              <a:rPr lang="en-US" sz="2200" dirty="0"/>
              <a:t>problem solving to help both parties reach the best outcomes. </a:t>
            </a:r>
          </a:p>
          <a:p>
            <a:pPr marL="400050" indent="-400050">
              <a:lnSpc>
                <a:spcPct val="110000"/>
              </a:lnSpc>
              <a:spcBef>
                <a:spcPts val="1200"/>
              </a:spcBef>
              <a:buFont typeface="Century Gothic" pitchFamily="34" charset="0"/>
              <a:buAutoNum type="arabicPeriod"/>
              <a:tabLst>
                <a:tab pos="514350" algn="l"/>
              </a:tabLst>
            </a:pPr>
            <a:r>
              <a:rPr lang="en-GB" sz="2200" dirty="0"/>
              <a:t>Gather information</a:t>
            </a:r>
          </a:p>
          <a:p>
            <a:pPr marL="566738" lvl="1">
              <a:lnSpc>
                <a:spcPct val="110000"/>
              </a:lnSpc>
              <a:spcBef>
                <a:spcPct val="0"/>
              </a:spcBef>
              <a:tabLst>
                <a:tab pos="223838" algn="l"/>
              </a:tabLst>
            </a:pPr>
            <a:r>
              <a:rPr lang="en-GB" sz="2000" dirty="0"/>
              <a:t>Understand other party’s</a:t>
            </a:r>
            <a:br>
              <a:rPr lang="en-GB" sz="2000" dirty="0"/>
            </a:br>
            <a:r>
              <a:rPr lang="en-GB" sz="2000" dirty="0"/>
              <a:t>needs/expectations</a:t>
            </a:r>
          </a:p>
          <a:p>
            <a:pPr marL="400050" indent="-400050">
              <a:lnSpc>
                <a:spcPct val="110000"/>
              </a:lnSpc>
              <a:spcBef>
                <a:spcPts val="1200"/>
              </a:spcBef>
              <a:buFont typeface="Century Gothic" pitchFamily="34" charset="0"/>
              <a:buAutoNum type="arabicPeriod"/>
              <a:tabLst>
                <a:tab pos="1600200" algn="l"/>
              </a:tabLst>
            </a:pPr>
            <a:r>
              <a:rPr lang="en-GB" sz="2200" dirty="0"/>
              <a:t>Discover priorities through offers</a:t>
            </a:r>
            <a:br>
              <a:rPr lang="en-GB" sz="2200" dirty="0"/>
            </a:br>
            <a:r>
              <a:rPr lang="en-GB" sz="2200" dirty="0"/>
              <a:t>and concessions</a:t>
            </a:r>
          </a:p>
          <a:p>
            <a:pPr marL="566738" lvl="1">
              <a:lnSpc>
                <a:spcPct val="110000"/>
              </a:lnSpc>
              <a:spcBef>
                <a:spcPct val="0"/>
              </a:spcBef>
              <a:tabLst>
                <a:tab pos="223838" algn="l"/>
              </a:tabLst>
            </a:pPr>
            <a:r>
              <a:rPr lang="en-GB" sz="2000" dirty="0"/>
              <a:t>Make multi-issue proposals</a:t>
            </a:r>
          </a:p>
          <a:p>
            <a:pPr marL="400050" indent="-400050">
              <a:lnSpc>
                <a:spcPct val="110000"/>
              </a:lnSpc>
              <a:spcBef>
                <a:spcPts val="1200"/>
              </a:spcBef>
              <a:buFont typeface="Century Gothic" pitchFamily="34" charset="0"/>
              <a:buAutoNum type="arabicPeriod"/>
              <a:tabLst>
                <a:tab pos="1485900" algn="l"/>
              </a:tabLst>
            </a:pPr>
            <a:r>
              <a:rPr lang="en-GB" sz="2200" dirty="0"/>
              <a:t>Build the relationship</a:t>
            </a:r>
          </a:p>
          <a:p>
            <a:pPr marL="566738" lvl="1">
              <a:lnSpc>
                <a:spcPct val="110000"/>
              </a:lnSpc>
              <a:spcBef>
                <a:spcPct val="0"/>
              </a:spcBef>
              <a:tabLst>
                <a:tab pos="223838" algn="l"/>
              </a:tabLst>
            </a:pPr>
            <a:r>
              <a:rPr lang="en-GB" sz="2000" dirty="0"/>
              <a:t>Emphasize common backgrounds,</a:t>
            </a:r>
            <a:br>
              <a:rPr lang="en-GB" sz="2000" dirty="0"/>
            </a:br>
            <a:r>
              <a:rPr lang="en-GB" sz="2000" dirty="0"/>
              <a:t>manage first impressions, maintain</a:t>
            </a:r>
            <a:br>
              <a:rPr lang="en-GB" sz="2000" dirty="0"/>
            </a:br>
            <a:r>
              <a:rPr lang="en-GB" sz="2000" dirty="0"/>
              <a:t>positive emotions, act reliably</a:t>
            </a:r>
          </a:p>
        </p:txBody>
      </p:sp>
      <p:sp>
        <p:nvSpPr>
          <p:cNvPr id="9" name="Rectangle 21"/>
          <p:cNvSpPr>
            <a:spLocks noChangeArrowheads="1"/>
          </p:cNvSpPr>
          <p:nvPr/>
        </p:nvSpPr>
        <p:spPr bwMode="auto">
          <a:xfrm>
            <a:off x="6915150" y="6346825"/>
            <a:ext cx="2133600" cy="457200"/>
          </a:xfrm>
          <a:prstGeom prst="rect">
            <a:avLst/>
          </a:prstGeom>
          <a:noFill/>
          <a:ln w="9525">
            <a:noFill/>
            <a:miter lim="800000"/>
            <a:headEnd/>
            <a:tailEnd/>
          </a:ln>
        </p:spPr>
        <p:txBody>
          <a:bodyPr anchor="b"/>
          <a:lstStyle/>
          <a:p>
            <a:pPr algn="r"/>
            <a:r>
              <a:rPr lang="en-US" sz="1000">
                <a:solidFill>
                  <a:schemeClr val="tx1"/>
                </a:solidFill>
                <a:effectLst>
                  <a:outerShdw blurRad="38100" dist="38100" dir="2700000" algn="tl">
                    <a:srgbClr val="C0C0C0"/>
                  </a:outerShdw>
                </a:effectLst>
                <a:latin typeface="Times New Roman" pitchFamily="18" charset="0"/>
                <a:ea typeface="ＭＳ Ｐゴシック"/>
                <a:cs typeface="ＭＳ Ｐゴシック"/>
              </a:rPr>
              <a:t>10-</a:t>
            </a:r>
            <a:fld id="{33F49D86-6ECF-4617-917D-3FE763F6CFC4}" type="slidenum">
              <a:rPr lang="en-US" sz="1000">
                <a:solidFill>
                  <a:schemeClr val="tx1"/>
                </a:solidFill>
                <a:effectLst>
                  <a:outerShdw blurRad="38100" dist="38100" dir="2700000" algn="tl">
                    <a:srgbClr val="C0C0C0"/>
                  </a:outerShdw>
                </a:effectLst>
                <a:latin typeface="Times New Roman" pitchFamily="18" charset="0"/>
                <a:ea typeface="ＭＳ Ｐゴシック"/>
                <a:cs typeface="ＭＳ Ｐゴシック"/>
              </a:rPr>
              <a:pPr algn="r"/>
              <a:t>22</a:t>
            </a:fld>
            <a:endParaRPr lang="en-US" sz="1000">
              <a:solidFill>
                <a:schemeClr val="tx1"/>
              </a:solidFill>
              <a:effectLst>
                <a:outerShdw blurRad="38100" dist="38100" dir="2700000" algn="tl">
                  <a:srgbClr val="C0C0C0"/>
                </a:outerShdw>
              </a:effectLst>
              <a:latin typeface="Times New Roman" pitchFamily="18" charset="0"/>
              <a:ea typeface="ＭＳ Ｐゴシック"/>
              <a:cs typeface="ＭＳ Ｐゴシック"/>
            </a:endParaRPr>
          </a:p>
        </p:txBody>
      </p:sp>
    </p:spTree>
    <p:extLst>
      <p:ext uri="{BB962C8B-B14F-4D97-AF65-F5344CB8AC3E}">
        <p14:creationId xmlns:p14="http://schemas.microsoft.com/office/powerpoint/2010/main" val="97451195"/>
      </p:ext>
    </p:extLst>
  </p:cSld>
  <p:clrMapOvr>
    <a:masterClrMapping/>
  </p:clrMapOvr>
  <p:transition spd="med">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2"/>
          <p:cNvSpPr>
            <a:spLocks noGrp="1" noChangeArrowheads="1"/>
          </p:cNvSpPr>
          <p:nvPr>
            <p:ph type="title"/>
          </p:nvPr>
        </p:nvSpPr>
        <p:spPr>
          <a:xfrm>
            <a:off x="304800" y="1066800"/>
            <a:ext cx="8229600" cy="1143000"/>
          </a:xfrm>
        </p:spPr>
        <p:txBody>
          <a:bodyPr/>
          <a:lstStyle/>
          <a:p>
            <a:r>
              <a:rPr lang="en-US" sz="3500"/>
              <a:t>Conflict Handling Contingencies</a:t>
            </a:r>
          </a:p>
        </p:txBody>
      </p:sp>
      <p:sp>
        <p:nvSpPr>
          <p:cNvPr id="290819" name="Rectangle 3"/>
          <p:cNvSpPr>
            <a:spLocks noGrp="1" noChangeArrowheads="1"/>
          </p:cNvSpPr>
          <p:nvPr>
            <p:ph idx="1"/>
          </p:nvPr>
        </p:nvSpPr>
        <p:spPr>
          <a:xfrm>
            <a:off x="304800" y="2073275"/>
            <a:ext cx="8208963" cy="4784725"/>
          </a:xfrm>
        </p:spPr>
        <p:txBody>
          <a:bodyPr rtlCol="0">
            <a:normAutofit fontScale="85000" lnSpcReduction="20000"/>
          </a:bodyPr>
          <a:lstStyle/>
          <a:p>
            <a:pPr fontAlgn="auto">
              <a:spcAft>
                <a:spcPts val="0"/>
              </a:spcAft>
              <a:defRPr/>
            </a:pPr>
            <a:r>
              <a:rPr lang="en-US" dirty="0"/>
              <a:t>Problem solving</a:t>
            </a:r>
          </a:p>
          <a:p>
            <a:pPr lvl="1" fontAlgn="auto">
              <a:spcAft>
                <a:spcPts val="0"/>
              </a:spcAft>
              <a:buClr>
                <a:schemeClr val="accent1">
                  <a:lumMod val="50000"/>
                </a:schemeClr>
              </a:buClr>
              <a:defRPr/>
            </a:pPr>
            <a:r>
              <a:rPr lang="en-US" dirty="0"/>
              <a:t>Best when:</a:t>
            </a:r>
          </a:p>
          <a:p>
            <a:pPr lvl="2" fontAlgn="auto">
              <a:spcAft>
                <a:spcPts val="0"/>
              </a:spcAft>
              <a:buFont typeface="Wingdings" charset="2"/>
              <a:buChar char="Ø"/>
              <a:defRPr/>
            </a:pPr>
            <a:r>
              <a:rPr lang="en-AU" dirty="0"/>
              <a:t>Interests are not perfectly opposing</a:t>
            </a:r>
          </a:p>
          <a:p>
            <a:pPr lvl="2" fontAlgn="auto">
              <a:spcAft>
                <a:spcPts val="0"/>
              </a:spcAft>
              <a:buFont typeface="Wingdings" charset="2"/>
              <a:buChar char="Ø"/>
              <a:defRPr/>
            </a:pPr>
            <a:r>
              <a:rPr lang="en-AU" dirty="0"/>
              <a:t>Parties have trust/openness</a:t>
            </a:r>
          </a:p>
          <a:p>
            <a:pPr lvl="2" fontAlgn="auto">
              <a:spcAft>
                <a:spcPts val="0"/>
              </a:spcAft>
              <a:buFont typeface="Wingdings" charset="2"/>
              <a:buChar char="Ø"/>
              <a:defRPr/>
            </a:pPr>
            <a:r>
              <a:rPr lang="en-AU" dirty="0"/>
              <a:t>Issues are complex</a:t>
            </a:r>
          </a:p>
          <a:p>
            <a:pPr lvl="1" fontAlgn="auto">
              <a:spcAft>
                <a:spcPts val="1200"/>
              </a:spcAft>
              <a:buClr>
                <a:schemeClr val="accent1">
                  <a:lumMod val="50000"/>
                </a:schemeClr>
              </a:buClr>
              <a:defRPr/>
            </a:pPr>
            <a:r>
              <a:rPr lang="en-AU" dirty="0"/>
              <a:t>Problem: other party may use information to its advantage</a:t>
            </a:r>
          </a:p>
          <a:p>
            <a:pPr fontAlgn="auto">
              <a:spcAft>
                <a:spcPts val="0"/>
              </a:spcAft>
              <a:defRPr/>
            </a:pPr>
            <a:r>
              <a:rPr lang="en-US" dirty="0"/>
              <a:t>Forcing</a:t>
            </a:r>
          </a:p>
          <a:p>
            <a:pPr lvl="1" fontAlgn="auto">
              <a:spcAft>
                <a:spcPts val="0"/>
              </a:spcAft>
              <a:buClr>
                <a:schemeClr val="accent1">
                  <a:lumMod val="50000"/>
                </a:schemeClr>
              </a:buClr>
              <a:defRPr/>
            </a:pPr>
            <a:r>
              <a:rPr lang="en-US" dirty="0"/>
              <a:t>Best when:</a:t>
            </a:r>
          </a:p>
          <a:p>
            <a:pPr lvl="2" fontAlgn="auto">
              <a:spcAft>
                <a:spcPts val="0"/>
              </a:spcAft>
              <a:buFont typeface="Wingdings" charset="2"/>
              <a:buChar char="Ø"/>
              <a:defRPr/>
            </a:pPr>
            <a:r>
              <a:rPr lang="en-US" dirty="0"/>
              <a:t>you have a deep conviction about your position</a:t>
            </a:r>
          </a:p>
          <a:p>
            <a:pPr lvl="2" fontAlgn="auto">
              <a:spcAft>
                <a:spcPts val="0"/>
              </a:spcAft>
              <a:buFont typeface="Wingdings" charset="2"/>
              <a:buChar char="Ø"/>
              <a:defRPr/>
            </a:pPr>
            <a:r>
              <a:rPr lang="en-US" dirty="0"/>
              <a:t>quick resolution required</a:t>
            </a:r>
          </a:p>
          <a:p>
            <a:pPr lvl="2" fontAlgn="auto">
              <a:spcAft>
                <a:spcPts val="0"/>
              </a:spcAft>
              <a:buFont typeface="Wingdings" charset="2"/>
              <a:buChar char="Ø"/>
              <a:defRPr/>
            </a:pPr>
            <a:r>
              <a:rPr lang="en-US" dirty="0"/>
              <a:t>other party would take advantage of cooperation</a:t>
            </a:r>
          </a:p>
          <a:p>
            <a:pPr lvl="1" fontAlgn="auto">
              <a:spcAft>
                <a:spcPts val="0"/>
              </a:spcAft>
              <a:buClr>
                <a:schemeClr val="accent1">
                  <a:lumMod val="50000"/>
                </a:schemeClr>
              </a:buClr>
              <a:defRPr/>
            </a:pPr>
            <a:r>
              <a:rPr lang="en-US" dirty="0"/>
              <a:t>Problems: relationship conflict, long-term relations</a:t>
            </a:r>
          </a:p>
        </p:txBody>
      </p:sp>
    </p:spTree>
    <p:extLst>
      <p:ext uri="{BB962C8B-B14F-4D97-AF65-F5344CB8AC3E}">
        <p14:creationId xmlns:p14="http://schemas.microsoft.com/office/powerpoint/2010/main" val="1479695351"/>
      </p:ext>
    </p:extLst>
  </p:cSld>
  <p:clrMapOvr>
    <a:masterClrMapping/>
  </p:clrMapOvr>
  <p:transition spd="med">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2"/>
          <p:cNvSpPr>
            <a:spLocks noGrp="1" noChangeArrowheads="1"/>
          </p:cNvSpPr>
          <p:nvPr>
            <p:ph type="title"/>
          </p:nvPr>
        </p:nvSpPr>
        <p:spPr>
          <a:xfrm>
            <a:off x="685800" y="914400"/>
            <a:ext cx="8229600" cy="1143000"/>
          </a:xfrm>
        </p:spPr>
        <p:txBody>
          <a:bodyPr/>
          <a:lstStyle/>
          <a:p>
            <a:r>
              <a:rPr lang="en-US" sz="3500" dirty="0"/>
              <a:t>Conflict Handling Contingencies</a:t>
            </a:r>
          </a:p>
        </p:txBody>
      </p:sp>
      <p:sp>
        <p:nvSpPr>
          <p:cNvPr id="266243" name="Rectangle 3"/>
          <p:cNvSpPr>
            <a:spLocks noGrp="1" noChangeArrowheads="1"/>
          </p:cNvSpPr>
          <p:nvPr>
            <p:ph idx="1"/>
          </p:nvPr>
        </p:nvSpPr>
        <p:spPr>
          <a:xfrm>
            <a:off x="228600" y="1790700"/>
            <a:ext cx="8208963" cy="4784725"/>
          </a:xfrm>
        </p:spPr>
        <p:txBody>
          <a:bodyPr rtlCol="0">
            <a:normAutofit fontScale="85000" lnSpcReduction="10000"/>
          </a:bodyPr>
          <a:lstStyle/>
          <a:p>
            <a:pPr fontAlgn="auto">
              <a:spcAft>
                <a:spcPts val="0"/>
              </a:spcAft>
              <a:defRPr/>
            </a:pPr>
            <a:r>
              <a:rPr lang="en-US" dirty="0"/>
              <a:t>Avoiding</a:t>
            </a:r>
          </a:p>
          <a:p>
            <a:pPr lvl="1" fontAlgn="auto">
              <a:spcAft>
                <a:spcPts val="0"/>
              </a:spcAft>
              <a:buClr>
                <a:schemeClr val="accent1">
                  <a:lumMod val="50000"/>
                </a:schemeClr>
              </a:buClr>
              <a:defRPr/>
            </a:pPr>
            <a:r>
              <a:rPr lang="en-US" dirty="0"/>
              <a:t>Best when:</a:t>
            </a:r>
          </a:p>
          <a:p>
            <a:pPr lvl="2" fontAlgn="auto">
              <a:spcAft>
                <a:spcPts val="0"/>
              </a:spcAft>
              <a:buFont typeface="Wingdings" charset="2"/>
              <a:buChar char="Ø"/>
              <a:defRPr/>
            </a:pPr>
            <a:r>
              <a:rPr lang="en-US" dirty="0"/>
              <a:t>conflict is emotionally-charged (relationship conflict)</a:t>
            </a:r>
          </a:p>
          <a:p>
            <a:pPr lvl="2" fontAlgn="auto">
              <a:spcAft>
                <a:spcPts val="0"/>
              </a:spcAft>
              <a:buFont typeface="Wingdings" charset="2"/>
              <a:buChar char="Ø"/>
              <a:defRPr/>
            </a:pPr>
            <a:r>
              <a:rPr lang="en-US" dirty="0"/>
              <a:t>conflict resolution cost is higher than benefits</a:t>
            </a:r>
          </a:p>
          <a:p>
            <a:pPr lvl="1" fontAlgn="auto">
              <a:spcAft>
                <a:spcPts val="1200"/>
              </a:spcAft>
              <a:buClr>
                <a:schemeClr val="accent1">
                  <a:lumMod val="50000"/>
                </a:schemeClr>
              </a:buClr>
              <a:defRPr/>
            </a:pPr>
            <a:r>
              <a:rPr lang="en-US" dirty="0"/>
              <a:t>Problems: doesn’t resolve conflict; causes frustration</a:t>
            </a:r>
          </a:p>
          <a:p>
            <a:pPr fontAlgn="auto">
              <a:spcAft>
                <a:spcPts val="0"/>
              </a:spcAft>
              <a:defRPr/>
            </a:pPr>
            <a:r>
              <a:rPr lang="en-US" dirty="0"/>
              <a:t>Yielding</a:t>
            </a:r>
          </a:p>
          <a:p>
            <a:pPr lvl="1" fontAlgn="auto">
              <a:spcAft>
                <a:spcPts val="0"/>
              </a:spcAft>
              <a:buClr>
                <a:schemeClr val="accent1">
                  <a:lumMod val="50000"/>
                </a:schemeClr>
              </a:buClr>
              <a:defRPr/>
            </a:pPr>
            <a:r>
              <a:rPr lang="en-US" dirty="0"/>
              <a:t>Best when:</a:t>
            </a:r>
          </a:p>
          <a:p>
            <a:pPr lvl="2" fontAlgn="auto">
              <a:spcAft>
                <a:spcPts val="0"/>
              </a:spcAft>
              <a:buFont typeface="Wingdings" charset="2"/>
              <a:buChar char="Ø"/>
              <a:defRPr/>
            </a:pPr>
            <a:r>
              <a:rPr lang="en-US" dirty="0"/>
              <a:t>other party has much more power</a:t>
            </a:r>
          </a:p>
          <a:p>
            <a:pPr lvl="2" fontAlgn="auto">
              <a:spcAft>
                <a:spcPts val="0"/>
              </a:spcAft>
              <a:buFont typeface="Wingdings" charset="2"/>
              <a:buChar char="Ø"/>
              <a:defRPr/>
            </a:pPr>
            <a:r>
              <a:rPr lang="en-US" dirty="0"/>
              <a:t>issue is much less important to you than other party</a:t>
            </a:r>
          </a:p>
          <a:p>
            <a:pPr lvl="2" fontAlgn="auto">
              <a:spcAft>
                <a:spcPts val="0"/>
              </a:spcAft>
              <a:buFont typeface="Wingdings" charset="2"/>
              <a:buChar char="Ø"/>
              <a:defRPr/>
            </a:pPr>
            <a:r>
              <a:rPr lang="en-US" dirty="0"/>
              <a:t>value/logic of your position is imperfect</a:t>
            </a:r>
          </a:p>
          <a:p>
            <a:pPr lvl="1" fontAlgn="auto">
              <a:spcAft>
                <a:spcPts val="0"/>
              </a:spcAft>
              <a:buClr>
                <a:schemeClr val="accent1">
                  <a:lumMod val="50000"/>
                </a:schemeClr>
              </a:buClr>
              <a:defRPr/>
            </a:pPr>
            <a:r>
              <a:rPr lang="en-US" dirty="0"/>
              <a:t>Problems: increases other’s expectations; imperfect solution</a:t>
            </a:r>
          </a:p>
        </p:txBody>
      </p:sp>
    </p:spTree>
    <p:extLst>
      <p:ext uri="{BB962C8B-B14F-4D97-AF65-F5344CB8AC3E}">
        <p14:creationId xmlns:p14="http://schemas.microsoft.com/office/powerpoint/2010/main" val="1280471508"/>
      </p:ext>
    </p:extLst>
  </p:cSld>
  <p:clrMapOvr>
    <a:masterClrMapping/>
  </p:clrMapOvr>
  <p:transition spd="med">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2"/>
          <p:cNvSpPr>
            <a:spLocks noGrp="1" noChangeArrowheads="1"/>
          </p:cNvSpPr>
          <p:nvPr>
            <p:ph type="title"/>
          </p:nvPr>
        </p:nvSpPr>
        <p:spPr/>
        <p:txBody>
          <a:bodyPr/>
          <a:lstStyle/>
          <a:p>
            <a:r>
              <a:rPr lang="en-US" sz="3500"/>
              <a:t>Conflict Handling Contingencies</a:t>
            </a:r>
          </a:p>
        </p:txBody>
      </p:sp>
      <p:sp>
        <p:nvSpPr>
          <p:cNvPr id="268291" name="Rectangle 3"/>
          <p:cNvSpPr>
            <a:spLocks noGrp="1" noChangeArrowheads="1"/>
          </p:cNvSpPr>
          <p:nvPr>
            <p:ph idx="1"/>
          </p:nvPr>
        </p:nvSpPr>
        <p:spPr>
          <a:xfrm>
            <a:off x="304800" y="2362200"/>
            <a:ext cx="8208963" cy="4784725"/>
          </a:xfrm>
        </p:spPr>
        <p:txBody>
          <a:bodyPr/>
          <a:lstStyle/>
          <a:p>
            <a:r>
              <a:rPr lang="en-US" dirty="0"/>
              <a:t>Compromising</a:t>
            </a:r>
          </a:p>
          <a:p>
            <a:pPr lvl="1"/>
            <a:r>
              <a:rPr lang="en-US" dirty="0"/>
              <a:t>Best when:</a:t>
            </a:r>
          </a:p>
          <a:p>
            <a:pPr lvl="2"/>
            <a:r>
              <a:rPr lang="en-US" dirty="0"/>
              <a:t>Parties have equal power</a:t>
            </a:r>
          </a:p>
          <a:p>
            <a:pPr lvl="2"/>
            <a:r>
              <a:rPr lang="en-US" dirty="0"/>
              <a:t>Quick solution is required</a:t>
            </a:r>
          </a:p>
          <a:p>
            <a:pPr lvl="2"/>
            <a:r>
              <a:rPr lang="en-US" dirty="0"/>
              <a:t>Parties lack trust/openness</a:t>
            </a:r>
          </a:p>
          <a:p>
            <a:pPr lvl="1"/>
            <a:r>
              <a:rPr lang="en-US" dirty="0"/>
              <a:t>Problem:  Sub-optimal solution where mutual gains are possible</a:t>
            </a:r>
          </a:p>
        </p:txBody>
      </p:sp>
    </p:spTree>
    <p:extLst>
      <p:ext uri="{BB962C8B-B14F-4D97-AF65-F5344CB8AC3E}">
        <p14:creationId xmlns:p14="http://schemas.microsoft.com/office/powerpoint/2010/main" val="2024356809"/>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68291">
                                            <p:txEl>
                                              <p:pRg st="0" end="0"/>
                                            </p:txEl>
                                          </p:spTgt>
                                        </p:tgtEl>
                                        <p:attrNameLst>
                                          <p:attrName>style.visibility</p:attrName>
                                        </p:attrNameLst>
                                      </p:cBhvr>
                                      <p:to>
                                        <p:strVal val="visible"/>
                                      </p:to>
                                    </p:set>
                                    <p:animEffect transition="in" filter="fade">
                                      <p:cBhvr>
                                        <p:cTn id="7" dur="1000"/>
                                        <p:tgtEl>
                                          <p:spTgt spid="268291">
                                            <p:txEl>
                                              <p:pRg st="0" end="0"/>
                                            </p:txEl>
                                          </p:spTgt>
                                        </p:tgtEl>
                                      </p:cBhvr>
                                    </p:animEffect>
                                    <p:anim calcmode="lin" valueType="num">
                                      <p:cBhvr>
                                        <p:cTn id="8" dur="1000" fill="hold"/>
                                        <p:tgtEl>
                                          <p:spTgt spid="26829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68291">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68291">
                                            <p:txEl>
                                              <p:pRg st="1" end="1"/>
                                            </p:txEl>
                                          </p:spTgt>
                                        </p:tgtEl>
                                        <p:attrNameLst>
                                          <p:attrName>style.visibility</p:attrName>
                                        </p:attrNameLst>
                                      </p:cBhvr>
                                      <p:to>
                                        <p:strVal val="visible"/>
                                      </p:to>
                                    </p:set>
                                    <p:animEffect transition="in" filter="fade">
                                      <p:cBhvr>
                                        <p:cTn id="12" dur="1000"/>
                                        <p:tgtEl>
                                          <p:spTgt spid="268291">
                                            <p:txEl>
                                              <p:pRg st="1" end="1"/>
                                            </p:txEl>
                                          </p:spTgt>
                                        </p:tgtEl>
                                      </p:cBhvr>
                                    </p:animEffect>
                                    <p:anim calcmode="lin" valueType="num">
                                      <p:cBhvr>
                                        <p:cTn id="13" dur="1000" fill="hold"/>
                                        <p:tgtEl>
                                          <p:spTgt spid="268291">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268291">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268291">
                                            <p:txEl>
                                              <p:pRg st="2" end="2"/>
                                            </p:txEl>
                                          </p:spTgt>
                                        </p:tgtEl>
                                        <p:attrNameLst>
                                          <p:attrName>style.visibility</p:attrName>
                                        </p:attrNameLst>
                                      </p:cBhvr>
                                      <p:to>
                                        <p:strVal val="visible"/>
                                      </p:to>
                                    </p:set>
                                    <p:animEffect transition="in" filter="fade">
                                      <p:cBhvr>
                                        <p:cTn id="17" dur="1000"/>
                                        <p:tgtEl>
                                          <p:spTgt spid="268291">
                                            <p:txEl>
                                              <p:pRg st="2" end="2"/>
                                            </p:txEl>
                                          </p:spTgt>
                                        </p:tgtEl>
                                      </p:cBhvr>
                                    </p:animEffect>
                                    <p:anim calcmode="lin" valueType="num">
                                      <p:cBhvr>
                                        <p:cTn id="18" dur="1000" fill="hold"/>
                                        <p:tgtEl>
                                          <p:spTgt spid="268291">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268291">
                                            <p:txEl>
                                              <p:pRg st="2" end="2"/>
                                            </p:txEl>
                                          </p:spTgt>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268291">
                                            <p:txEl>
                                              <p:pRg st="3" end="3"/>
                                            </p:txEl>
                                          </p:spTgt>
                                        </p:tgtEl>
                                        <p:attrNameLst>
                                          <p:attrName>style.visibility</p:attrName>
                                        </p:attrNameLst>
                                      </p:cBhvr>
                                      <p:to>
                                        <p:strVal val="visible"/>
                                      </p:to>
                                    </p:set>
                                    <p:animEffect transition="in" filter="fade">
                                      <p:cBhvr>
                                        <p:cTn id="22" dur="1000"/>
                                        <p:tgtEl>
                                          <p:spTgt spid="268291">
                                            <p:txEl>
                                              <p:pRg st="3" end="3"/>
                                            </p:txEl>
                                          </p:spTgt>
                                        </p:tgtEl>
                                      </p:cBhvr>
                                    </p:animEffect>
                                    <p:anim calcmode="lin" valueType="num">
                                      <p:cBhvr>
                                        <p:cTn id="23" dur="1000" fill="hold"/>
                                        <p:tgtEl>
                                          <p:spTgt spid="268291">
                                            <p:txEl>
                                              <p:pRg st="3" end="3"/>
                                            </p:txEl>
                                          </p:spTgt>
                                        </p:tgtEl>
                                        <p:attrNameLst>
                                          <p:attrName>ppt_x</p:attrName>
                                        </p:attrNameLst>
                                      </p:cBhvr>
                                      <p:tavLst>
                                        <p:tav tm="0">
                                          <p:val>
                                            <p:strVal val="#ppt_x"/>
                                          </p:val>
                                        </p:tav>
                                        <p:tav tm="100000">
                                          <p:val>
                                            <p:strVal val="#ppt_x"/>
                                          </p:val>
                                        </p:tav>
                                      </p:tavLst>
                                    </p:anim>
                                    <p:anim calcmode="lin" valueType="num">
                                      <p:cBhvr>
                                        <p:cTn id="24" dur="1000" fill="hold"/>
                                        <p:tgtEl>
                                          <p:spTgt spid="268291">
                                            <p:txEl>
                                              <p:pRg st="3" end="3"/>
                                            </p:txEl>
                                          </p:spTgt>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268291">
                                            <p:txEl>
                                              <p:pRg st="4" end="4"/>
                                            </p:txEl>
                                          </p:spTgt>
                                        </p:tgtEl>
                                        <p:attrNameLst>
                                          <p:attrName>style.visibility</p:attrName>
                                        </p:attrNameLst>
                                      </p:cBhvr>
                                      <p:to>
                                        <p:strVal val="visible"/>
                                      </p:to>
                                    </p:set>
                                    <p:animEffect transition="in" filter="fade">
                                      <p:cBhvr>
                                        <p:cTn id="27" dur="1000"/>
                                        <p:tgtEl>
                                          <p:spTgt spid="268291">
                                            <p:txEl>
                                              <p:pRg st="4" end="4"/>
                                            </p:txEl>
                                          </p:spTgt>
                                        </p:tgtEl>
                                      </p:cBhvr>
                                    </p:animEffect>
                                    <p:anim calcmode="lin" valueType="num">
                                      <p:cBhvr>
                                        <p:cTn id="28" dur="1000" fill="hold"/>
                                        <p:tgtEl>
                                          <p:spTgt spid="268291">
                                            <p:txEl>
                                              <p:pRg st="4" end="4"/>
                                            </p:txEl>
                                          </p:spTgt>
                                        </p:tgtEl>
                                        <p:attrNameLst>
                                          <p:attrName>ppt_x</p:attrName>
                                        </p:attrNameLst>
                                      </p:cBhvr>
                                      <p:tavLst>
                                        <p:tav tm="0">
                                          <p:val>
                                            <p:strVal val="#ppt_x"/>
                                          </p:val>
                                        </p:tav>
                                        <p:tav tm="100000">
                                          <p:val>
                                            <p:strVal val="#ppt_x"/>
                                          </p:val>
                                        </p:tav>
                                      </p:tavLst>
                                    </p:anim>
                                    <p:anim calcmode="lin" valueType="num">
                                      <p:cBhvr>
                                        <p:cTn id="29" dur="1000" fill="hold"/>
                                        <p:tgtEl>
                                          <p:spTgt spid="268291">
                                            <p:txEl>
                                              <p:pRg st="4" end="4"/>
                                            </p:txEl>
                                          </p:spTgt>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268291">
                                            <p:txEl>
                                              <p:pRg st="5" end="5"/>
                                            </p:txEl>
                                          </p:spTgt>
                                        </p:tgtEl>
                                        <p:attrNameLst>
                                          <p:attrName>style.visibility</p:attrName>
                                        </p:attrNameLst>
                                      </p:cBhvr>
                                      <p:to>
                                        <p:strVal val="visible"/>
                                      </p:to>
                                    </p:set>
                                    <p:animEffect transition="in" filter="fade">
                                      <p:cBhvr>
                                        <p:cTn id="32" dur="1000"/>
                                        <p:tgtEl>
                                          <p:spTgt spid="268291">
                                            <p:txEl>
                                              <p:pRg st="5" end="5"/>
                                            </p:txEl>
                                          </p:spTgt>
                                        </p:tgtEl>
                                      </p:cBhvr>
                                    </p:animEffect>
                                    <p:anim calcmode="lin" valueType="num">
                                      <p:cBhvr>
                                        <p:cTn id="33" dur="1000" fill="hold"/>
                                        <p:tgtEl>
                                          <p:spTgt spid="268291">
                                            <p:txEl>
                                              <p:pRg st="5" end="5"/>
                                            </p:txEl>
                                          </p:spTgt>
                                        </p:tgtEl>
                                        <p:attrNameLst>
                                          <p:attrName>ppt_x</p:attrName>
                                        </p:attrNameLst>
                                      </p:cBhvr>
                                      <p:tavLst>
                                        <p:tav tm="0">
                                          <p:val>
                                            <p:strVal val="#ppt_x"/>
                                          </p:val>
                                        </p:tav>
                                        <p:tav tm="100000">
                                          <p:val>
                                            <p:strVal val="#ppt_x"/>
                                          </p:val>
                                        </p:tav>
                                      </p:tavLst>
                                    </p:anim>
                                    <p:anim calcmode="lin" valueType="num">
                                      <p:cBhvr>
                                        <p:cTn id="34" dur="1000" fill="hold"/>
                                        <p:tgtEl>
                                          <p:spTgt spid="268291">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8291"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Rectangle 2"/>
          <p:cNvSpPr>
            <a:spLocks noChangeArrowheads="1"/>
          </p:cNvSpPr>
          <p:nvPr/>
        </p:nvSpPr>
        <p:spPr bwMode="auto">
          <a:xfrm>
            <a:off x="1479551" y="1450181"/>
            <a:ext cx="6553200" cy="4343400"/>
          </a:xfrm>
          <a:prstGeom prst="rect">
            <a:avLst/>
          </a:prstGeom>
          <a:solidFill>
            <a:srgbClr val="4E4E4E"/>
          </a:solidFill>
          <a:ln w="9525">
            <a:solidFill>
              <a:schemeClr val="tx1"/>
            </a:solidFill>
            <a:miter lim="800000"/>
            <a:headEnd/>
            <a:tailEnd/>
          </a:ln>
          <a:effectLst/>
        </p:spPr>
        <p:txBody>
          <a:bodyPr wrap="none" anchor="ctr"/>
          <a:lstStyle/>
          <a:p>
            <a:pPr algn="ctr" eaLnBrk="0" hangingPunct="0">
              <a:defRPr/>
            </a:pPr>
            <a:endParaRPr lang="en-AU" sz="2000" dirty="0">
              <a:solidFill>
                <a:schemeClr val="bg1"/>
              </a:solidFill>
              <a:effectLst>
                <a:outerShdw blurRad="38100" dist="38100" dir="2700000" algn="tl">
                  <a:srgbClr val="000000"/>
                </a:outerShdw>
              </a:effectLst>
              <a:latin typeface="Arial" pitchFamily="-65" charset="0"/>
              <a:ea typeface="ヒラギノ角ゴ Pro W3" pitchFamily="-65" charset="-128"/>
              <a:cs typeface="ヒラギノ角ゴ Pro W3" pitchFamily="-65" charset="-128"/>
            </a:endParaRPr>
          </a:p>
        </p:txBody>
      </p:sp>
      <p:sp>
        <p:nvSpPr>
          <p:cNvPr id="34818" name="Rectangle 3"/>
          <p:cNvSpPr>
            <a:spLocks noChangeArrowheads="1"/>
          </p:cNvSpPr>
          <p:nvPr/>
        </p:nvSpPr>
        <p:spPr bwMode="auto">
          <a:xfrm rot="-5400000">
            <a:off x="-217487" y="3106737"/>
            <a:ext cx="2565400" cy="454025"/>
          </a:xfrm>
          <a:prstGeom prst="rect">
            <a:avLst/>
          </a:prstGeom>
          <a:noFill/>
          <a:ln w="12700">
            <a:noFill/>
            <a:miter lim="800000"/>
            <a:headEnd/>
            <a:tailEnd/>
          </a:ln>
        </p:spPr>
        <p:txBody>
          <a:bodyPr lIns="90487" tIns="44450" rIns="90487" bIns="44450">
            <a:spAutoFit/>
          </a:bodyPr>
          <a:lstStyle/>
          <a:p>
            <a:pPr eaLnBrk="0" hangingPunct="0"/>
            <a:r>
              <a:rPr lang="en-AU" sz="2400" b="1">
                <a:solidFill>
                  <a:srgbClr val="2E2E2E"/>
                </a:solidFill>
                <a:latin typeface="Arial" charset="0"/>
              </a:rPr>
              <a:t>Assertiveness</a:t>
            </a:r>
          </a:p>
        </p:txBody>
      </p:sp>
      <p:sp>
        <p:nvSpPr>
          <p:cNvPr id="34819" name="Rectangle 4"/>
          <p:cNvSpPr>
            <a:spLocks noChangeArrowheads="1"/>
          </p:cNvSpPr>
          <p:nvPr/>
        </p:nvSpPr>
        <p:spPr bwMode="auto">
          <a:xfrm>
            <a:off x="3259138" y="5878513"/>
            <a:ext cx="2636837" cy="454025"/>
          </a:xfrm>
          <a:prstGeom prst="rect">
            <a:avLst/>
          </a:prstGeom>
          <a:noFill/>
          <a:ln w="12700">
            <a:noFill/>
            <a:miter lim="800000"/>
            <a:headEnd/>
            <a:tailEnd/>
          </a:ln>
        </p:spPr>
        <p:txBody>
          <a:bodyPr wrap="none" lIns="90487" tIns="44450" rIns="90487" bIns="44450">
            <a:spAutoFit/>
          </a:bodyPr>
          <a:lstStyle/>
          <a:p>
            <a:pPr eaLnBrk="0" hangingPunct="0"/>
            <a:r>
              <a:rPr lang="en-AU" sz="2400" b="1">
                <a:solidFill>
                  <a:srgbClr val="2E2E2E"/>
                </a:solidFill>
                <a:latin typeface="Arial" charset="0"/>
              </a:rPr>
              <a:t>Cooperativeness</a:t>
            </a:r>
          </a:p>
        </p:txBody>
      </p:sp>
      <p:sp>
        <p:nvSpPr>
          <p:cNvPr id="34825" name="Rectangle 10"/>
          <p:cNvSpPr>
            <a:spLocks noChangeArrowheads="1"/>
          </p:cNvSpPr>
          <p:nvPr/>
        </p:nvSpPr>
        <p:spPr bwMode="auto">
          <a:xfrm>
            <a:off x="762000" y="1268413"/>
            <a:ext cx="650875" cy="363537"/>
          </a:xfrm>
          <a:prstGeom prst="rect">
            <a:avLst/>
          </a:prstGeom>
          <a:noFill/>
          <a:ln w="12700">
            <a:noFill/>
            <a:miter lim="800000"/>
            <a:headEnd/>
            <a:tailEnd/>
          </a:ln>
        </p:spPr>
        <p:txBody>
          <a:bodyPr wrap="none" lIns="90487" tIns="44450" rIns="90487" bIns="44450">
            <a:spAutoFit/>
          </a:bodyPr>
          <a:lstStyle/>
          <a:p>
            <a:pPr eaLnBrk="0" hangingPunct="0"/>
            <a:r>
              <a:rPr lang="en-AU" sz="1800">
                <a:solidFill>
                  <a:schemeClr val="tx1"/>
                </a:solidFill>
                <a:latin typeface="Arial" charset="0"/>
              </a:rPr>
              <a:t>High</a:t>
            </a:r>
          </a:p>
        </p:txBody>
      </p:sp>
      <p:sp>
        <p:nvSpPr>
          <p:cNvPr id="34826" name="Rectangle 11"/>
          <p:cNvSpPr>
            <a:spLocks noChangeArrowheads="1"/>
          </p:cNvSpPr>
          <p:nvPr/>
        </p:nvSpPr>
        <p:spPr bwMode="auto">
          <a:xfrm>
            <a:off x="838200" y="5811838"/>
            <a:ext cx="600075" cy="363537"/>
          </a:xfrm>
          <a:prstGeom prst="rect">
            <a:avLst/>
          </a:prstGeom>
          <a:noFill/>
          <a:ln w="12700">
            <a:noFill/>
            <a:miter lim="800000"/>
            <a:headEnd/>
            <a:tailEnd/>
          </a:ln>
        </p:spPr>
        <p:txBody>
          <a:bodyPr wrap="none" lIns="90487" tIns="44450" rIns="90487" bIns="44450">
            <a:spAutoFit/>
          </a:bodyPr>
          <a:lstStyle/>
          <a:p>
            <a:pPr eaLnBrk="0" hangingPunct="0"/>
            <a:r>
              <a:rPr lang="en-AU" sz="1800">
                <a:solidFill>
                  <a:schemeClr val="tx1"/>
                </a:solidFill>
                <a:latin typeface="Arial" charset="0"/>
              </a:rPr>
              <a:t>Low</a:t>
            </a:r>
          </a:p>
        </p:txBody>
      </p:sp>
      <p:sp>
        <p:nvSpPr>
          <p:cNvPr id="34827" name="Rectangle 12"/>
          <p:cNvSpPr>
            <a:spLocks noChangeArrowheads="1"/>
          </p:cNvSpPr>
          <p:nvPr/>
        </p:nvSpPr>
        <p:spPr bwMode="auto">
          <a:xfrm>
            <a:off x="7161213" y="5764213"/>
            <a:ext cx="650875" cy="363537"/>
          </a:xfrm>
          <a:prstGeom prst="rect">
            <a:avLst/>
          </a:prstGeom>
          <a:noFill/>
          <a:ln w="12700">
            <a:noFill/>
            <a:miter lim="800000"/>
            <a:headEnd/>
            <a:tailEnd/>
          </a:ln>
        </p:spPr>
        <p:txBody>
          <a:bodyPr wrap="none" lIns="90487" tIns="44450" rIns="90487" bIns="44450">
            <a:spAutoFit/>
          </a:bodyPr>
          <a:lstStyle/>
          <a:p>
            <a:pPr eaLnBrk="0" hangingPunct="0"/>
            <a:r>
              <a:rPr lang="en-AU" sz="1800">
                <a:solidFill>
                  <a:schemeClr val="tx1"/>
                </a:solidFill>
                <a:latin typeface="Arial" charset="0"/>
              </a:rPr>
              <a:t>High</a:t>
            </a:r>
          </a:p>
        </p:txBody>
      </p:sp>
      <p:sp>
        <p:nvSpPr>
          <p:cNvPr id="34828" name="Rectangle 13"/>
          <p:cNvSpPr>
            <a:spLocks noGrp="1" noChangeArrowheads="1"/>
          </p:cNvSpPr>
          <p:nvPr>
            <p:ph type="title"/>
          </p:nvPr>
        </p:nvSpPr>
        <p:spPr>
          <a:xfrm>
            <a:off x="1600200" y="473710"/>
            <a:ext cx="7589838" cy="1143000"/>
          </a:xfrm>
        </p:spPr>
        <p:txBody>
          <a:bodyPr/>
          <a:lstStyle/>
          <a:p>
            <a:r>
              <a:rPr lang="en-US"/>
              <a:t>Five Conflict Handling Styles</a:t>
            </a:r>
          </a:p>
        </p:txBody>
      </p:sp>
      <p:sp>
        <p:nvSpPr>
          <p:cNvPr id="2" name="Rectangle 1"/>
          <p:cNvSpPr/>
          <p:nvPr/>
        </p:nvSpPr>
        <p:spPr>
          <a:xfrm>
            <a:off x="1676400" y="1616710"/>
            <a:ext cx="533400" cy="43433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4489451" y="3256122"/>
            <a:ext cx="533400" cy="43433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1676400" y="5119452"/>
            <a:ext cx="533400" cy="43433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a:off x="7278688" y="5112704"/>
            <a:ext cx="533400" cy="43433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7308851" y="1616710"/>
            <a:ext cx="533400" cy="43433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6926642"/>
      </p:ext>
    </p:extLst>
  </p:cSld>
  <p:clrMapOvr>
    <a:masterClrMapping/>
  </p:clrMapOvr>
  <p:transition spd="med">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0"/>
            <a:ext cx="9144000" cy="914400"/>
          </a:xfrm>
        </p:spPr>
        <p:txBody>
          <a:bodyPr>
            <a:noAutofit/>
          </a:bodyPr>
          <a:lstStyle/>
          <a:p>
            <a:pPr algn="ctr"/>
            <a:r>
              <a:rPr lang="en-US" sz="3200" dirty="0">
                <a:solidFill>
                  <a:schemeClr val="accent6">
                    <a:lumMod val="75000"/>
                  </a:schemeClr>
                </a:solidFill>
              </a:rPr>
              <a:t>Figure 10.1: Conflict Management Strategies</a:t>
            </a: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34208" y="1556691"/>
            <a:ext cx="6934200" cy="46155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p:cNvSpPr txBox="1"/>
          <p:nvPr/>
        </p:nvSpPr>
        <p:spPr>
          <a:xfrm>
            <a:off x="5029200" y="1567934"/>
            <a:ext cx="2057400" cy="369332"/>
          </a:xfrm>
          <a:prstGeom prst="rect">
            <a:avLst/>
          </a:prstGeom>
          <a:noFill/>
        </p:spPr>
        <p:txBody>
          <a:bodyPr wrap="square" rtlCol="0">
            <a:spAutoFit/>
          </a:bodyPr>
          <a:lstStyle/>
          <a:p>
            <a:r>
              <a:rPr lang="en-US" b="1" dirty="0">
                <a:solidFill>
                  <a:schemeClr val="bg1"/>
                </a:solidFill>
              </a:rPr>
              <a:t>Problem Solving/</a:t>
            </a:r>
          </a:p>
        </p:txBody>
      </p:sp>
      <p:sp>
        <p:nvSpPr>
          <p:cNvPr id="7" name="TextBox 6"/>
          <p:cNvSpPr txBox="1"/>
          <p:nvPr/>
        </p:nvSpPr>
        <p:spPr>
          <a:xfrm>
            <a:off x="6248400" y="4419600"/>
            <a:ext cx="1539240" cy="381000"/>
          </a:xfrm>
          <a:prstGeom prst="rect">
            <a:avLst/>
          </a:prstGeom>
          <a:noFill/>
        </p:spPr>
        <p:txBody>
          <a:bodyPr wrap="square" rtlCol="0">
            <a:spAutoFit/>
          </a:bodyPr>
          <a:lstStyle/>
          <a:p>
            <a:r>
              <a:rPr lang="en-US" b="1" dirty="0">
                <a:solidFill>
                  <a:schemeClr val="bg1"/>
                </a:solidFill>
              </a:rPr>
              <a:t>Yielding/</a:t>
            </a:r>
          </a:p>
        </p:txBody>
      </p:sp>
      <p:sp>
        <p:nvSpPr>
          <p:cNvPr id="8" name="TextBox 7"/>
          <p:cNvSpPr txBox="1"/>
          <p:nvPr/>
        </p:nvSpPr>
        <p:spPr>
          <a:xfrm>
            <a:off x="1600200" y="1622167"/>
            <a:ext cx="1219200" cy="369332"/>
          </a:xfrm>
          <a:prstGeom prst="rect">
            <a:avLst/>
          </a:prstGeom>
          <a:noFill/>
        </p:spPr>
        <p:txBody>
          <a:bodyPr wrap="square" rtlCol="0">
            <a:spAutoFit/>
          </a:bodyPr>
          <a:lstStyle/>
          <a:p>
            <a:r>
              <a:rPr lang="en-US" b="1" dirty="0">
                <a:solidFill>
                  <a:schemeClr val="bg1"/>
                </a:solidFill>
              </a:rPr>
              <a:t>Forcing/</a:t>
            </a:r>
          </a:p>
        </p:txBody>
      </p:sp>
    </p:spTree>
    <p:extLst>
      <p:ext uri="{BB962C8B-B14F-4D97-AF65-F5344CB8AC3E}">
        <p14:creationId xmlns:p14="http://schemas.microsoft.com/office/powerpoint/2010/main" val="306312938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66577831"/>
      </p:ext>
    </p:extLst>
  </p:cSld>
  <p:clrMapOvr>
    <a:masterClrMapping/>
  </p:clrMapOvr>
</p:sld>
</file>

<file path=ppt/theme/theme1.xml><?xml version="1.0" encoding="utf-8"?>
<a:theme xmlns:a="http://schemas.openxmlformats.org/drawingml/2006/main" name="Neck OB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Neck OB Theme</Template>
  <TotalTime>315</TotalTime>
  <Words>1847</Words>
  <Application>Microsoft Office PowerPoint</Application>
  <PresentationFormat>On-screen Show (4:3)</PresentationFormat>
  <Paragraphs>166</Paragraphs>
  <Slides>28</Slides>
  <Notes>17</Notes>
  <HiddenSlides>0</HiddenSlides>
  <MMClips>0</MMClips>
  <ScaleCrop>false</ScaleCrop>
  <HeadingPairs>
    <vt:vector size="4" baseType="variant">
      <vt:variant>
        <vt:lpstr>Theme</vt:lpstr>
      </vt:variant>
      <vt:variant>
        <vt:i4>1</vt:i4>
      </vt:variant>
      <vt:variant>
        <vt:lpstr>Slide Titles</vt:lpstr>
      </vt:variant>
      <vt:variant>
        <vt:i4>28</vt:i4>
      </vt:variant>
    </vt:vector>
  </HeadingPairs>
  <TitlesOfParts>
    <vt:vector size="29" baseType="lpstr">
      <vt:lpstr>Neck OB Theme</vt:lpstr>
      <vt:lpstr>MGT 217 10/29/18</vt:lpstr>
      <vt:lpstr>Agenda</vt:lpstr>
      <vt:lpstr>PowerPoint Presentation</vt:lpstr>
      <vt:lpstr>PowerPoint Presentation</vt:lpstr>
      <vt:lpstr>Conflict in Teams and Organizations</vt:lpstr>
      <vt:lpstr>Types of Conflict</vt:lpstr>
      <vt:lpstr>Emerging View: Constructive Versus Relationship Conflict</vt:lpstr>
      <vt:lpstr>Is Conflict Good or Bad?</vt:lpstr>
      <vt:lpstr>How do we resolve conflict?</vt:lpstr>
      <vt:lpstr>PowerPoint Presentation</vt:lpstr>
      <vt:lpstr>Negotiation and Dispute Resolution</vt:lpstr>
      <vt:lpstr>Figure 10.4: Bargaining Approaches</vt:lpstr>
      <vt:lpstr>Distributive Bargaining Strategies</vt:lpstr>
      <vt:lpstr>Integrative Bargaining Strategies</vt:lpstr>
      <vt:lpstr>Other Negotiating Strategies</vt:lpstr>
      <vt:lpstr>Bargaining Zone Model</vt:lpstr>
      <vt:lpstr>UGLI ORANGE</vt:lpstr>
      <vt:lpstr>PowerPoint Presentation</vt:lpstr>
      <vt:lpstr>Ugli Orange</vt:lpstr>
      <vt:lpstr>Ugli Orange</vt:lpstr>
      <vt:lpstr>Strategies for Claiming Value</vt:lpstr>
      <vt:lpstr>Strategies for Creating Value</vt:lpstr>
      <vt:lpstr>Conflict Handling Contingencies</vt:lpstr>
      <vt:lpstr>Conflict Handling Contingencies</vt:lpstr>
      <vt:lpstr>Conflict Handling Contingencies</vt:lpstr>
      <vt:lpstr>Five Conflict Handling Styles</vt:lpstr>
      <vt:lpstr>Figure 10.1: Conflict Management Strategies</vt:lpstr>
      <vt:lpstr>PowerPoint Presentation</vt:lpstr>
    </vt:vector>
  </TitlesOfParts>
  <Company>Sage Publications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10: Conflict and Negotiation</dc:title>
  <dc:creator>Bierach, Katie</dc:creator>
  <cp:lastModifiedBy>maryana aime pabon cavallo</cp:lastModifiedBy>
  <cp:revision>63</cp:revision>
  <dcterms:created xsi:type="dcterms:W3CDTF">2015-08-27T06:19:18Z</dcterms:created>
  <dcterms:modified xsi:type="dcterms:W3CDTF">2018-11-13T22:09:02Z</dcterms:modified>
</cp:coreProperties>
</file>